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6" r:id="rId1"/>
  </p:sldMasterIdLst>
  <p:notesMasterIdLst>
    <p:notesMasterId r:id="rId3"/>
  </p:notesMasterIdLst>
  <p:handoutMasterIdLst>
    <p:handoutMasterId r:id="rId4"/>
  </p:handoutMasterIdLst>
  <p:sldIdLst>
    <p:sldId id="965" r:id="rId2"/>
  </p:sldIdLst>
  <p:sldSz cx="9144000" cy="5143500" type="screen16x9"/>
  <p:notesSz cx="6858000" cy="9144000"/>
  <p:custDataLst>
    <p:tags r:id="rId5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388694"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777251"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165896"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554497"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1943192" algn="l" defTabSz="777251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331769" algn="l" defTabSz="777251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2720393" algn="l" defTabSz="777251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108993" algn="l" defTabSz="777251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3239">
          <p15:clr>
            <a:srgbClr val="A4A3A4"/>
          </p15:clr>
        </p15:guide>
        <p15:guide id="3" pos="5759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EBB"/>
    <a:srgbClr val="042B58"/>
    <a:srgbClr val="E3E7EC"/>
    <a:srgbClr val="9BCBEB"/>
    <a:srgbClr val="172B54"/>
    <a:srgbClr val="F8E08E"/>
    <a:srgbClr val="E6E6E6"/>
    <a:srgbClr val="F3F3F3"/>
    <a:srgbClr val="284476"/>
    <a:srgbClr val="628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5907" autoAdjust="0"/>
  </p:normalViewPr>
  <p:slideViewPr>
    <p:cSldViewPr snapToGrid="0">
      <p:cViewPr varScale="1">
        <p:scale>
          <a:sx n="83" d="100"/>
          <a:sy n="83" d="100"/>
        </p:scale>
        <p:origin x="732" y="68"/>
      </p:cViewPr>
      <p:guideLst>
        <p:guide orient="horz"/>
        <p:guide orient="horz" pos="3239"/>
        <p:guide pos="5759"/>
        <p:guide/>
      </p:guideLst>
    </p:cSldViewPr>
  </p:slideViewPr>
  <p:outlineViewPr>
    <p:cViewPr>
      <p:scale>
        <a:sx n="33" d="100"/>
        <a:sy n="33" d="100"/>
      </p:scale>
      <p:origin x="0" y="-142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466"/>
    </p:cViewPr>
  </p:sorterViewPr>
  <p:notesViewPr>
    <p:cSldViewPr snapToGrid="0">
      <p:cViewPr varScale="1">
        <p:scale>
          <a:sx n="56" d="100"/>
          <a:sy n="56" d="100"/>
        </p:scale>
        <p:origin x="285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9BC71E6C-6C63-46E9-818F-C0B1345BFA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4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82F5E0E5-580A-48AC-B885-79B8198740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608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38869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7772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16589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55449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1943192" algn="l" defTabSz="77725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1769" algn="l" defTabSz="77725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0393" algn="l" defTabSz="77725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08993" algn="l" defTabSz="77725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733927"/>
            <a:ext cx="9144000" cy="409575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0" tIns="34289" rIns="68510" bIns="34289" rtlCol="0" anchor="ctr"/>
          <a:lstStyle/>
          <a:p>
            <a:pPr algn="l" defTabSz="685001" fontAlgn="auto">
              <a:spcBef>
                <a:spcPts val="0"/>
              </a:spcBef>
              <a:spcAft>
                <a:spcPts val="0"/>
              </a:spcAft>
            </a:pPr>
            <a:endParaRPr lang="en-GB" sz="800" b="0" dirty="0">
              <a:solidFill>
                <a:srgbClr val="FF9F5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" y="76657"/>
            <a:ext cx="7254240" cy="594836"/>
          </a:xfrm>
        </p:spPr>
        <p:txBody>
          <a:bodyPr>
            <a:normAutofit/>
          </a:bodyPr>
          <a:lstStyle>
            <a:lvl1pPr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368" y="982641"/>
            <a:ext cx="8567382" cy="3459707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2pPr>
            <a:lvl3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5879" y="4840201"/>
            <a:ext cx="4657652" cy="196206"/>
          </a:xfrm>
          <a:prstGeom prst="rect">
            <a:avLst/>
          </a:prstGeom>
          <a:noFill/>
        </p:spPr>
        <p:txBody>
          <a:bodyPr wrap="square" lIns="68510" tIns="34289" rIns="68510" bIns="34289" rtlCol="0">
            <a:spAutoFit/>
          </a:bodyPr>
          <a:lstStyle/>
          <a:p>
            <a:pPr algn="l" defTabSz="685001" fontAlgn="auto">
              <a:spcBef>
                <a:spcPts val="0"/>
              </a:spcBef>
              <a:spcAft>
                <a:spcPts val="0"/>
              </a:spcAft>
            </a:pPr>
            <a:r>
              <a:rPr lang="en-US" sz="800" b="0" dirty="0">
                <a:solidFill>
                  <a:prstClr val="white"/>
                </a:solidFill>
                <a:latin typeface="Calibri"/>
              </a:rPr>
              <a:t>© FIRSTSOURCE </a:t>
            </a:r>
            <a:r>
              <a:rPr lang="en-US" sz="800" b="0" dirty="0" smtClean="0">
                <a:solidFill>
                  <a:prstClr val="white"/>
                </a:solidFill>
                <a:latin typeface="Calibri"/>
              </a:rPr>
              <a:t>2020</a:t>
            </a:r>
            <a:endParaRPr lang="en-US" sz="800" b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702040" y="4823299"/>
            <a:ext cx="441960" cy="242372"/>
          </a:xfrm>
          <a:prstGeom prst="rect">
            <a:avLst/>
          </a:prstGeom>
          <a:noFill/>
        </p:spPr>
        <p:txBody>
          <a:bodyPr wrap="square" lIns="68510" tIns="34289" rIns="68510" bIns="34289" rtlCol="0">
            <a:spAutoFit/>
          </a:bodyPr>
          <a:lstStyle/>
          <a:p>
            <a:pPr algn="ctr" defTabSz="685001" fontAlgn="auto">
              <a:spcBef>
                <a:spcPts val="0"/>
              </a:spcBef>
              <a:spcAft>
                <a:spcPts val="0"/>
              </a:spcAft>
            </a:pPr>
            <a:fld id="{B57841A4-3BD3-4A23-89E2-C3938D01584F}" type="slidenum">
              <a:rPr lang="en-GB" sz="1100" b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68500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sz="1100" b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702040" y="4733927"/>
            <a:ext cx="0" cy="4095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702047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1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68510" tIns="34289" rIns="68510" bIns="342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10" tIns="34289" rIns="68510" bIns="342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10" tIns="34289" rIns="68510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001" fontAlgn="auto">
              <a:spcBef>
                <a:spcPts val="0"/>
              </a:spcBef>
              <a:spcAft>
                <a:spcPts val="0"/>
              </a:spcAft>
            </a:pPr>
            <a:fld id="{2D690DEA-3ECE-4C86-B351-377605859829}" type="datetime1">
              <a:rPr lang="en-GB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001" fontAlgn="auto">
                <a:spcBef>
                  <a:spcPts val="0"/>
                </a:spcBef>
                <a:spcAft>
                  <a:spcPts val="0"/>
                </a:spcAft>
              </a:pPr>
              <a:t>05/02/2020</a:t>
            </a:fld>
            <a:endParaRPr lang="en-GB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10" tIns="34289" rIns="68510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001" fontAlgn="auto">
              <a:spcBef>
                <a:spcPts val="0"/>
              </a:spcBef>
              <a:spcAft>
                <a:spcPts val="0"/>
              </a:spcAft>
            </a:pPr>
            <a:endParaRPr lang="en-GB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10" tIns="34289" rIns="68510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001" fontAlgn="auto">
              <a:spcBef>
                <a:spcPts val="0"/>
              </a:spcBef>
              <a:spcAft>
                <a:spcPts val="0"/>
              </a:spcAft>
            </a:pPr>
            <a:fld id="{7387A5A3-1749-460A-9A97-E605EA3DF1A0}" type="slidenum">
              <a:rPr lang="en-GB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00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766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</p:sldLayoutIdLst>
  <p:hf sldNum="0" hdr="0" ftr="0"/>
  <p:txStyles>
    <p:titleStyle>
      <a:lvl1pPr algn="l" defTabSz="684984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58" indent="-171258" algn="l" defTabSz="684984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773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241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710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180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3694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186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8678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193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470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4984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476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968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483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4951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420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9890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972"/>
            <a:ext cx="9144000" cy="4010892"/>
          </a:xfrm>
          <a:prstGeom prst="rect">
            <a:avLst/>
          </a:prstGeom>
          <a:solidFill>
            <a:srgbClr val="9BCBEB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716972"/>
            <a:ext cx="9144000" cy="971552"/>
          </a:xfrm>
          <a:prstGeom prst="rect">
            <a:avLst/>
          </a:prstGeom>
          <a:solidFill>
            <a:srgbClr val="9BCBEB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52527"/>
              </p:ext>
            </p:extLst>
          </p:nvPr>
        </p:nvGraphicFramePr>
        <p:xfrm>
          <a:off x="259774" y="1810200"/>
          <a:ext cx="4142050" cy="2666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0418">
                  <a:extLst>
                    <a:ext uri="{9D8B030D-6E8A-4147-A177-3AD203B41FA5}">
                      <a16:colId xmlns="" xmlns:a16="http://schemas.microsoft.com/office/drawing/2014/main" val="2535770608"/>
                    </a:ext>
                  </a:extLst>
                </a:gridCol>
                <a:gridCol w="2246777">
                  <a:extLst>
                    <a:ext uri="{9D8B030D-6E8A-4147-A177-3AD203B41FA5}">
                      <a16:colId xmlns="" xmlns:a16="http://schemas.microsoft.com/office/drawing/2014/main" val="445453606"/>
                    </a:ext>
                  </a:extLst>
                </a:gridCol>
                <a:gridCol w="144971">
                  <a:extLst>
                    <a:ext uri="{9D8B030D-6E8A-4147-A177-3AD203B41FA5}">
                      <a16:colId xmlns="" xmlns:a16="http://schemas.microsoft.com/office/drawing/2014/main" val="276749902"/>
                    </a:ext>
                  </a:extLst>
                </a:gridCol>
                <a:gridCol w="144971">
                  <a:extLst>
                    <a:ext uri="{9D8B030D-6E8A-4147-A177-3AD203B41FA5}">
                      <a16:colId xmlns="" xmlns:a16="http://schemas.microsoft.com/office/drawing/2014/main" val="1212304425"/>
                    </a:ext>
                  </a:extLst>
                </a:gridCol>
                <a:gridCol w="144971">
                  <a:extLst>
                    <a:ext uri="{9D8B030D-6E8A-4147-A177-3AD203B41FA5}">
                      <a16:colId xmlns="" xmlns:a16="http://schemas.microsoft.com/office/drawing/2014/main" val="3382143773"/>
                    </a:ext>
                  </a:extLst>
                </a:gridCol>
                <a:gridCol w="144971">
                  <a:extLst>
                    <a:ext uri="{9D8B030D-6E8A-4147-A177-3AD203B41FA5}">
                      <a16:colId xmlns="" xmlns:a16="http://schemas.microsoft.com/office/drawing/2014/main" val="2884895380"/>
                    </a:ext>
                  </a:extLst>
                </a:gridCol>
                <a:gridCol w="144971">
                  <a:extLst>
                    <a:ext uri="{9D8B030D-6E8A-4147-A177-3AD203B41FA5}">
                      <a16:colId xmlns="" xmlns:a16="http://schemas.microsoft.com/office/drawing/2014/main" val="2169445510"/>
                    </a:ext>
                  </a:extLst>
                </a:gridCol>
              </a:tblGrid>
              <a:tr h="1975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900" b="1" dirty="0" smtClean="0">
                          <a:solidFill>
                            <a:schemeClr val="bg1"/>
                          </a:solidFill>
                          <a:effectLst/>
                        </a:rPr>
                        <a:t>Dimension 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10356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900" b="1" dirty="0" smtClean="0">
                          <a:solidFill>
                            <a:schemeClr val="bg1"/>
                          </a:solidFill>
                          <a:effectLst/>
                        </a:rPr>
                        <a:t>Quality </a:t>
                      </a: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Attribute 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10356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bg1"/>
                          </a:solidFill>
                          <a:effectLst/>
                        </a:rPr>
                        <a:t>Score</a:t>
                      </a:r>
                      <a:endParaRPr lang="en-US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79208748"/>
                  </a:ext>
                </a:extLst>
              </a:tr>
              <a:tr h="197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4964651"/>
                  </a:ext>
                </a:extLst>
              </a:tr>
              <a:tr h="163695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Functionality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 anchorCtr="1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Can interpret commands accurately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1901357"/>
                  </a:ext>
                </a:extLst>
              </a:tr>
              <a:tr h="163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Can execute requested tasks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7312660"/>
                  </a:ext>
                </a:extLst>
              </a:tr>
              <a:tr h="163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Is able to maintain a discussion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661878"/>
                  </a:ext>
                </a:extLst>
              </a:tr>
              <a:tr h="163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Is able to activate a new topic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142827"/>
                  </a:ext>
                </a:extLst>
              </a:tr>
              <a:tr h="163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Number of services available in the chatbot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7117491"/>
                  </a:ext>
                </a:extLst>
              </a:tr>
              <a:tr h="163695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Trustworthiness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 anchorCtr="1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Offers dependable information 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4088057"/>
                  </a:ext>
                </a:extLst>
              </a:tr>
              <a:tr h="163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Offers rating capability 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3804721"/>
                  </a:ext>
                </a:extLst>
              </a:tr>
              <a:tr h="163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Shows breadth of knowledge 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3070406"/>
                  </a:ext>
                </a:extLst>
              </a:tr>
              <a:tr h="163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Gracefully handles unexpected input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0342696"/>
                  </a:ext>
                </a:extLst>
              </a:tr>
              <a:tr h="163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Offers transparency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099601"/>
                  </a:ext>
                </a:extLst>
              </a:tr>
              <a:tr h="28232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Security &amp; Privacy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 anchorCtr="1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Protects and respects privacy </a:t>
                      </a:r>
                      <a:r>
                        <a:rPr lang="en-GB" sz="700" dirty="0" smtClean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3991426"/>
                  </a:ext>
                </a:extLst>
              </a:tr>
              <a:tr h="282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Is safe from intrusion/breach </a:t>
                      </a:r>
                      <a:endParaRPr lang="en-US" sz="700" dirty="0">
                        <a:effectLst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6165618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294" y="125106"/>
            <a:ext cx="932688" cy="4966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775" y="0"/>
            <a:ext cx="7254240" cy="7169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855"/>
                </a:solidFill>
              </a:rPr>
              <a:t>Table #3: </a:t>
            </a:r>
            <a:r>
              <a:rPr lang="en-GB" sz="2400" dirty="0" err="1">
                <a:solidFill>
                  <a:srgbClr val="002855"/>
                </a:solidFill>
              </a:rPr>
              <a:t>Chatbot</a:t>
            </a:r>
            <a:r>
              <a:rPr lang="en-GB" sz="2400" dirty="0">
                <a:solidFill>
                  <a:srgbClr val="002855"/>
                </a:solidFill>
              </a:rPr>
              <a:t> performance </a:t>
            </a:r>
            <a:r>
              <a:rPr lang="en-GB" sz="2400" dirty="0" err="1">
                <a:solidFill>
                  <a:srgbClr val="002855"/>
                </a:solidFill>
              </a:rPr>
              <a:t>benchmarker</a:t>
            </a:r>
            <a:endParaRPr lang="en-US" sz="2400" dirty="0">
              <a:solidFill>
                <a:srgbClr val="002855"/>
              </a:solidFill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1953491" y="713520"/>
            <a:ext cx="6837218" cy="980201"/>
          </a:xfrm>
          <a:prstGeom prst="rect">
            <a:avLst/>
          </a:prstGeom>
        </p:spPr>
        <p:txBody>
          <a:bodyPr vert="horz" lIns="68508" tIns="34289" rIns="68508" bIns="34289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Playfair Display" panose="00000500000000000000" pitchFamily="50" charset="0"/>
                <a:ea typeface="+mj-ea"/>
                <a:cs typeface="+mj-cs"/>
              </a:defRPr>
            </a:lvl1pPr>
          </a:lstStyle>
          <a:p>
            <a:r>
              <a:rPr lang="en-GB" sz="1000" b="0" dirty="0">
                <a:latin typeface="+mn-lt"/>
              </a:rPr>
              <a:t>If you’ve already deployed a </a:t>
            </a:r>
            <a:r>
              <a:rPr lang="en-GB" sz="1000" b="0" dirty="0" err="1">
                <a:latin typeface="+mn-lt"/>
              </a:rPr>
              <a:t>chatbot</a:t>
            </a:r>
            <a:r>
              <a:rPr lang="en-GB" sz="1000" b="0" dirty="0">
                <a:latin typeface="+mn-lt"/>
              </a:rPr>
              <a:t> to serve your customers, you can use the scorecard shown in Figure 1 to benchmark its performance at regular intervals. This exercise will help you amplify what’s working, fix bottlenecks, and leapfrog from your current </a:t>
            </a:r>
            <a:r>
              <a:rPr lang="en-GB" sz="1000" b="0" dirty="0" err="1">
                <a:latin typeface="+mn-lt"/>
              </a:rPr>
              <a:t>chatbot</a:t>
            </a:r>
            <a:r>
              <a:rPr lang="en-GB" sz="1000" b="0" dirty="0">
                <a:latin typeface="+mn-lt"/>
              </a:rPr>
              <a:t> capabilities to the next level.</a:t>
            </a:r>
            <a:endParaRPr lang="en-US" sz="1000" b="0" dirty="0">
              <a:latin typeface="+mn-lt"/>
            </a:endParaRPr>
          </a:p>
          <a:p>
            <a:r>
              <a:rPr lang="en-GB" sz="1000" b="0" dirty="0" smtClean="0">
                <a:latin typeface="+mn-lt"/>
              </a:rPr>
              <a:t>Give </a:t>
            </a:r>
            <a:r>
              <a:rPr lang="en-GB" sz="1000" b="0" dirty="0">
                <a:latin typeface="+mn-lt"/>
              </a:rPr>
              <a:t>yourself a “1” if you “Strongly Disagree”, a “5” if you “Strongly Agree”, or any other value in the continuum based on your best judgement. </a:t>
            </a:r>
            <a:endParaRPr lang="en-US" sz="1000" b="0" dirty="0">
              <a:latin typeface="+mn-lt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66412"/>
              </p:ext>
            </p:extLst>
          </p:nvPr>
        </p:nvGraphicFramePr>
        <p:xfrm>
          <a:off x="4491573" y="1810201"/>
          <a:ext cx="4392655" cy="2652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1231">
                  <a:extLst>
                    <a:ext uri="{9D8B030D-6E8A-4147-A177-3AD203B41FA5}">
                      <a16:colId xmlns="" xmlns:a16="http://schemas.microsoft.com/office/drawing/2014/main" val="2535770608"/>
                    </a:ext>
                  </a:extLst>
                </a:gridCol>
                <a:gridCol w="2382714">
                  <a:extLst>
                    <a:ext uri="{9D8B030D-6E8A-4147-A177-3AD203B41FA5}">
                      <a16:colId xmlns="" xmlns:a16="http://schemas.microsoft.com/office/drawing/2014/main" val="445453606"/>
                    </a:ext>
                  </a:extLst>
                </a:gridCol>
                <a:gridCol w="153742">
                  <a:extLst>
                    <a:ext uri="{9D8B030D-6E8A-4147-A177-3AD203B41FA5}">
                      <a16:colId xmlns="" xmlns:a16="http://schemas.microsoft.com/office/drawing/2014/main" val="276749902"/>
                    </a:ext>
                  </a:extLst>
                </a:gridCol>
                <a:gridCol w="153742">
                  <a:extLst>
                    <a:ext uri="{9D8B030D-6E8A-4147-A177-3AD203B41FA5}">
                      <a16:colId xmlns="" xmlns:a16="http://schemas.microsoft.com/office/drawing/2014/main" val="1212304425"/>
                    </a:ext>
                  </a:extLst>
                </a:gridCol>
                <a:gridCol w="153742">
                  <a:extLst>
                    <a:ext uri="{9D8B030D-6E8A-4147-A177-3AD203B41FA5}">
                      <a16:colId xmlns="" xmlns:a16="http://schemas.microsoft.com/office/drawing/2014/main" val="3382143773"/>
                    </a:ext>
                  </a:extLst>
                </a:gridCol>
                <a:gridCol w="153742">
                  <a:extLst>
                    <a:ext uri="{9D8B030D-6E8A-4147-A177-3AD203B41FA5}">
                      <a16:colId xmlns="" xmlns:a16="http://schemas.microsoft.com/office/drawing/2014/main" val="2884895380"/>
                    </a:ext>
                  </a:extLst>
                </a:gridCol>
                <a:gridCol w="153742">
                  <a:extLst>
                    <a:ext uri="{9D8B030D-6E8A-4147-A177-3AD203B41FA5}">
                      <a16:colId xmlns="" xmlns:a16="http://schemas.microsoft.com/office/drawing/2014/main" val="2169445510"/>
                    </a:ext>
                  </a:extLst>
                </a:gridCol>
              </a:tblGrid>
              <a:tr h="21382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900" b="1" dirty="0" smtClean="0">
                          <a:solidFill>
                            <a:schemeClr val="bg1"/>
                          </a:solidFill>
                          <a:effectLst/>
                        </a:rPr>
                        <a:t>Dimension 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10356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900" b="1" dirty="0" smtClean="0">
                          <a:solidFill>
                            <a:schemeClr val="bg1"/>
                          </a:solidFill>
                          <a:effectLst/>
                        </a:rPr>
                        <a:t>Quality </a:t>
                      </a: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Attribute 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10356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Score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79208748"/>
                  </a:ext>
                </a:extLst>
              </a:tr>
              <a:tr h="2138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9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1035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4964651"/>
                  </a:ext>
                </a:extLst>
              </a:tr>
              <a:tr h="177144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Efficiency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 anchorCtr="1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Is easy to use 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6730396"/>
                  </a:ext>
                </a:extLst>
              </a:tr>
              <a:tr h="1771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Supports canned responses vs. free text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1193470"/>
                  </a:ext>
                </a:extLst>
              </a:tr>
              <a:tr h="1771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Is available at all times 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6182802"/>
                  </a:ext>
                </a:extLst>
              </a:tr>
              <a:tr h="1771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Is accessible via multiple platforms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0395981"/>
                  </a:ext>
                </a:extLst>
              </a:tr>
              <a:tr h="17714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Graphical appearance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 anchorCtr="1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Offers a friendly user-interface 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9113810"/>
                  </a:ext>
                </a:extLst>
              </a:tr>
              <a:tr h="1771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Uses emojis and pictures/gifs 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045815"/>
                  </a:ext>
                </a:extLst>
              </a:tr>
              <a:tr h="177144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Humanity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 anchorCtr="1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Creates an enjoyable interaction 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4004955"/>
                  </a:ext>
                </a:extLst>
              </a:tr>
              <a:tr h="1771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Conveys personality 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1640076"/>
                  </a:ext>
                </a:extLst>
              </a:tr>
              <a:tr h="1771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Reads and responds to moods 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3577688"/>
                  </a:ext>
                </a:extLst>
              </a:tr>
              <a:tr h="255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Offers personalized options 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9894363"/>
                  </a:ext>
                </a:extLst>
              </a:tr>
              <a:tr h="17714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Empathy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 anchorCtr="1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Offers personalized </a:t>
                      </a:r>
                      <a:r>
                        <a:rPr lang="en-GB" sz="700" dirty="0" smtClean="0">
                          <a:effectLst/>
                        </a:rPr>
                        <a:t>suggestions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5456553"/>
                  </a:ext>
                </a:extLst>
              </a:tr>
              <a:tr h="1986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Responds </a:t>
                      </a:r>
                      <a:r>
                        <a:rPr lang="en-GB" sz="700" dirty="0" smtClean="0">
                          <a:effectLst/>
                        </a:rPr>
                        <a:t>immediately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 anchor="ctr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3306" marR="23306" marT="23306" marB="23306">
                    <a:solidFill>
                      <a:srgbClr val="9BCBE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9455560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38279" y="802278"/>
            <a:ext cx="1191891" cy="855073"/>
            <a:chOff x="364975" y="833451"/>
            <a:chExt cx="1253546" cy="899305"/>
          </a:xfrm>
        </p:grpSpPr>
        <p:grpSp>
          <p:nvGrpSpPr>
            <p:cNvPr id="25" name="Group 24"/>
            <p:cNvGrpSpPr/>
            <p:nvPr/>
          </p:nvGrpSpPr>
          <p:grpSpPr>
            <a:xfrm>
              <a:off x="1413436" y="1004339"/>
              <a:ext cx="205085" cy="419344"/>
              <a:chOff x="5978482" y="920814"/>
              <a:chExt cx="1512168" cy="3092012"/>
            </a:xfrm>
            <a:solidFill>
              <a:srgbClr val="9BCBEB"/>
            </a:solidFill>
          </p:grpSpPr>
          <p:sp>
            <p:nvSpPr>
              <p:cNvPr id="26" name="Diagonal Stripe 25"/>
              <p:cNvSpPr/>
              <p:nvPr/>
            </p:nvSpPr>
            <p:spPr>
              <a:xfrm>
                <a:off x="5978482" y="2500657"/>
                <a:ext cx="1512168" cy="1512169"/>
              </a:xfrm>
              <a:prstGeom prst="diagStripe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91440" rIns="91440" bIns="91440" rtlCol="0" anchor="ctr">
                <a:noAutofit/>
              </a:bodyPr>
              <a:lstStyle/>
              <a:p>
                <a:pPr algn="ctr"/>
                <a:endParaRPr lang="en-US" sz="1200" err="1">
                  <a:solidFill>
                    <a:schemeClr val="tx2"/>
                  </a:solidFill>
                  <a:latin typeface="Raleway" panose="020B0503030101060003" pitchFamily="34" charset="0"/>
                </a:endParaRPr>
              </a:p>
            </p:txBody>
          </p:sp>
          <p:sp>
            <p:nvSpPr>
              <p:cNvPr id="27" name="Diagonal Stripe 26"/>
              <p:cNvSpPr/>
              <p:nvPr/>
            </p:nvSpPr>
            <p:spPr>
              <a:xfrm flipV="1">
                <a:off x="5978482" y="920814"/>
                <a:ext cx="1512168" cy="1512169"/>
              </a:xfrm>
              <a:prstGeom prst="diagStripe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91440" rIns="91440" bIns="91440" rtlCol="0" anchor="ctr">
                <a:noAutofit/>
              </a:bodyPr>
              <a:lstStyle/>
              <a:p>
                <a:pPr algn="ctr"/>
                <a:endParaRPr lang="en-US" sz="1200" err="1">
                  <a:solidFill>
                    <a:schemeClr val="tx2"/>
                  </a:solidFill>
                  <a:latin typeface="Raleway" panose="020B0503030101060003" pitchFamily="34" charset="0"/>
                </a:endParaRPr>
              </a:p>
            </p:txBody>
          </p:sp>
        </p:grp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975" y="833451"/>
              <a:ext cx="956708" cy="899305"/>
            </a:xfrm>
            <a:prstGeom prst="rect">
              <a:avLst/>
            </a:prstGeom>
          </p:spPr>
        </p:pic>
      </p:grpSp>
      <p:sp>
        <p:nvSpPr>
          <p:cNvPr id="31" name="Title 1"/>
          <p:cNvSpPr txBox="1">
            <a:spLocks/>
          </p:cNvSpPr>
          <p:nvPr/>
        </p:nvSpPr>
        <p:spPr>
          <a:xfrm>
            <a:off x="1459924" y="4398843"/>
            <a:ext cx="6224153" cy="419088"/>
          </a:xfrm>
          <a:prstGeom prst="rect">
            <a:avLst/>
          </a:prstGeom>
        </p:spPr>
        <p:txBody>
          <a:bodyPr vert="horz" lIns="68508" tIns="34289" rIns="68508" bIns="34289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Playfair Display" panose="000005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GB" sz="700" b="0" dirty="0">
                <a:latin typeface="+mn-lt"/>
              </a:rPr>
              <a:t>Share the results of your benchmarking exercise </a:t>
            </a:r>
            <a:r>
              <a:rPr lang="en-US" sz="700" b="0" dirty="0">
                <a:latin typeface="+mn-lt"/>
              </a:rPr>
              <a:t> </a:t>
            </a:r>
            <a:r>
              <a:rPr lang="en-GB" sz="700" b="0" dirty="0">
                <a:latin typeface="+mn-lt"/>
              </a:rPr>
              <a:t>with a </a:t>
            </a:r>
            <a:r>
              <a:rPr lang="en-GB" sz="700" b="0" dirty="0" err="1">
                <a:latin typeface="+mn-lt"/>
              </a:rPr>
              <a:t>Firstsource</a:t>
            </a:r>
            <a:r>
              <a:rPr lang="en-GB" sz="700" b="0" dirty="0">
                <a:latin typeface="+mn-lt"/>
              </a:rPr>
              <a:t> </a:t>
            </a:r>
            <a:r>
              <a:rPr lang="en-GB" sz="700" b="0" dirty="0" err="1">
                <a:latin typeface="+mn-lt"/>
              </a:rPr>
              <a:t>chatbot</a:t>
            </a:r>
            <a:r>
              <a:rPr lang="en-GB" sz="700" b="0" dirty="0">
                <a:latin typeface="+mn-lt"/>
              </a:rPr>
              <a:t> expert for an interactive, diagnostic discussion about your organization’s </a:t>
            </a:r>
            <a:r>
              <a:rPr lang="en-GB" sz="700" b="0" dirty="0" err="1">
                <a:latin typeface="+mn-lt"/>
              </a:rPr>
              <a:t>chatbot</a:t>
            </a:r>
            <a:r>
              <a:rPr lang="en-GB" sz="700" b="0" dirty="0">
                <a:latin typeface="+mn-lt"/>
              </a:rPr>
              <a:t> </a:t>
            </a:r>
            <a:r>
              <a:rPr lang="en-GB" sz="700" b="0" dirty="0" smtClean="0">
                <a:latin typeface="+mn-lt"/>
              </a:rPr>
              <a:t>roadmap</a:t>
            </a:r>
            <a:r>
              <a:rPr lang="en-US" sz="700" b="0" dirty="0" smtClean="0">
                <a:latin typeface="+mn-lt"/>
              </a:rPr>
              <a:t>.</a:t>
            </a:r>
            <a:endParaRPr lang="en-US" sz="7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5713211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3"/>
</p:tagLst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51768</TotalTime>
  <Words>223</Words>
  <Application>Microsoft Office PowerPoint</Application>
  <PresentationFormat>On-screen Show (16:9)</PresentationFormat>
  <Paragraphs>171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Raleway</vt:lpstr>
      <vt:lpstr>Times New Roman</vt:lpstr>
      <vt:lpstr>5_Office Theme</vt:lpstr>
      <vt:lpstr>Table #3: Chatbot performance benchmarker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archana.meenakshi</dc:creator>
  <cp:lastModifiedBy>Ian Harcus</cp:lastModifiedBy>
  <cp:revision>2020</cp:revision>
  <dcterms:created xsi:type="dcterms:W3CDTF">2013-05-15T18:04:49Z</dcterms:created>
  <dcterms:modified xsi:type="dcterms:W3CDTF">2020-02-05T13:57:21Z</dcterms:modified>
</cp:coreProperties>
</file>