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6" r:id="rId1"/>
  </p:sldMasterIdLst>
  <p:notesMasterIdLst>
    <p:notesMasterId r:id="rId3"/>
  </p:notesMasterIdLst>
  <p:handoutMasterIdLst>
    <p:handoutMasterId r:id="rId4"/>
  </p:handoutMasterIdLst>
  <p:sldIdLst>
    <p:sldId id="964" r:id="rId2"/>
  </p:sldIdLst>
  <p:sldSz cx="9144000" cy="5143500" type="screen16x9"/>
  <p:notesSz cx="6858000" cy="9144000"/>
  <p:custDataLst>
    <p:tags r:id="rId5"/>
  </p:custDataLst>
  <p:defaultTextStyle>
    <a:defPPr>
      <a:defRPr lang="en-US"/>
    </a:defPPr>
    <a:lvl1pPr algn="r" rtl="0" fontAlgn="base">
      <a:spcBef>
        <a:spcPct val="0"/>
      </a:spcBef>
      <a:spcAft>
        <a:spcPct val="0"/>
      </a:spcAft>
      <a:defRPr sz="1400" b="1" kern="1200">
        <a:solidFill>
          <a:schemeClr val="tx1"/>
        </a:solidFill>
        <a:latin typeface="Arial" charset="0"/>
        <a:ea typeface="+mn-ea"/>
        <a:cs typeface="+mn-cs"/>
      </a:defRPr>
    </a:lvl1pPr>
    <a:lvl2pPr marL="388694" algn="r" rtl="0" fontAlgn="base">
      <a:spcBef>
        <a:spcPct val="0"/>
      </a:spcBef>
      <a:spcAft>
        <a:spcPct val="0"/>
      </a:spcAft>
      <a:defRPr sz="1400" b="1" kern="1200">
        <a:solidFill>
          <a:schemeClr val="tx1"/>
        </a:solidFill>
        <a:latin typeface="Arial" charset="0"/>
        <a:ea typeface="+mn-ea"/>
        <a:cs typeface="+mn-cs"/>
      </a:defRPr>
    </a:lvl2pPr>
    <a:lvl3pPr marL="777251" algn="r" rtl="0" fontAlgn="base">
      <a:spcBef>
        <a:spcPct val="0"/>
      </a:spcBef>
      <a:spcAft>
        <a:spcPct val="0"/>
      </a:spcAft>
      <a:defRPr sz="1400" b="1" kern="1200">
        <a:solidFill>
          <a:schemeClr val="tx1"/>
        </a:solidFill>
        <a:latin typeface="Arial" charset="0"/>
        <a:ea typeface="+mn-ea"/>
        <a:cs typeface="+mn-cs"/>
      </a:defRPr>
    </a:lvl3pPr>
    <a:lvl4pPr marL="1165896" algn="r" rtl="0" fontAlgn="base">
      <a:spcBef>
        <a:spcPct val="0"/>
      </a:spcBef>
      <a:spcAft>
        <a:spcPct val="0"/>
      </a:spcAft>
      <a:defRPr sz="1400" b="1" kern="1200">
        <a:solidFill>
          <a:schemeClr val="tx1"/>
        </a:solidFill>
        <a:latin typeface="Arial" charset="0"/>
        <a:ea typeface="+mn-ea"/>
        <a:cs typeface="+mn-cs"/>
      </a:defRPr>
    </a:lvl4pPr>
    <a:lvl5pPr marL="1554497" algn="r" rtl="0" fontAlgn="base">
      <a:spcBef>
        <a:spcPct val="0"/>
      </a:spcBef>
      <a:spcAft>
        <a:spcPct val="0"/>
      </a:spcAft>
      <a:defRPr sz="1400" b="1" kern="1200">
        <a:solidFill>
          <a:schemeClr val="tx1"/>
        </a:solidFill>
        <a:latin typeface="Arial" charset="0"/>
        <a:ea typeface="+mn-ea"/>
        <a:cs typeface="+mn-cs"/>
      </a:defRPr>
    </a:lvl5pPr>
    <a:lvl6pPr marL="1943192" algn="l" defTabSz="777251" rtl="0" eaLnBrk="1" latinLnBrk="0" hangingPunct="1">
      <a:defRPr sz="1400" b="1" kern="1200">
        <a:solidFill>
          <a:schemeClr val="tx1"/>
        </a:solidFill>
        <a:latin typeface="Arial" charset="0"/>
        <a:ea typeface="+mn-ea"/>
        <a:cs typeface="+mn-cs"/>
      </a:defRPr>
    </a:lvl6pPr>
    <a:lvl7pPr marL="2331769" algn="l" defTabSz="777251" rtl="0" eaLnBrk="1" latinLnBrk="0" hangingPunct="1">
      <a:defRPr sz="1400" b="1" kern="1200">
        <a:solidFill>
          <a:schemeClr val="tx1"/>
        </a:solidFill>
        <a:latin typeface="Arial" charset="0"/>
        <a:ea typeface="+mn-ea"/>
        <a:cs typeface="+mn-cs"/>
      </a:defRPr>
    </a:lvl7pPr>
    <a:lvl8pPr marL="2720393" algn="l" defTabSz="777251" rtl="0" eaLnBrk="1" latinLnBrk="0" hangingPunct="1">
      <a:defRPr sz="1400" b="1" kern="1200">
        <a:solidFill>
          <a:schemeClr val="tx1"/>
        </a:solidFill>
        <a:latin typeface="Arial" charset="0"/>
        <a:ea typeface="+mn-ea"/>
        <a:cs typeface="+mn-cs"/>
      </a:defRPr>
    </a:lvl8pPr>
    <a:lvl9pPr marL="3108993" algn="l" defTabSz="777251" rtl="0" eaLnBrk="1" latinLnBrk="0" hangingPunct="1">
      <a:defRPr sz="14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15:clr>
            <a:srgbClr val="A4A3A4"/>
          </p15:clr>
        </p15:guide>
        <p15:guide id="2" orient="horz" pos="3239">
          <p15:clr>
            <a:srgbClr val="A4A3A4"/>
          </p15:clr>
        </p15:guide>
        <p15:guide id="3" pos="5759">
          <p15:clr>
            <a:srgbClr val="A4A3A4"/>
          </p15:clr>
        </p15:guide>
        <p15:guide id="4">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EBB"/>
    <a:srgbClr val="042B58"/>
    <a:srgbClr val="E3E7EC"/>
    <a:srgbClr val="9BCBEB"/>
    <a:srgbClr val="172B54"/>
    <a:srgbClr val="F8E08E"/>
    <a:srgbClr val="E6E6E6"/>
    <a:srgbClr val="F3F3F3"/>
    <a:srgbClr val="284476"/>
    <a:srgbClr val="6283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5907" autoAdjust="0"/>
  </p:normalViewPr>
  <p:slideViewPr>
    <p:cSldViewPr snapToGrid="0">
      <p:cViewPr varScale="1">
        <p:scale>
          <a:sx n="92" d="100"/>
          <a:sy n="92" d="100"/>
        </p:scale>
        <p:origin x="756" y="66"/>
      </p:cViewPr>
      <p:guideLst>
        <p:guide orient="horz"/>
        <p:guide orient="horz" pos="3239"/>
        <p:guide pos="5759"/>
        <p:guide/>
      </p:guideLst>
    </p:cSldViewPr>
  </p:slideViewPr>
  <p:outlineViewPr>
    <p:cViewPr>
      <p:scale>
        <a:sx n="33" d="100"/>
        <a:sy n="33" d="100"/>
      </p:scale>
      <p:origin x="0" y="-1422"/>
    </p:cViewPr>
  </p:outlineViewPr>
  <p:notesTextViewPr>
    <p:cViewPr>
      <p:scale>
        <a:sx n="3" d="2"/>
        <a:sy n="3" d="2"/>
      </p:scale>
      <p:origin x="0" y="0"/>
    </p:cViewPr>
  </p:notesTextViewPr>
  <p:sorterViewPr>
    <p:cViewPr varScale="1">
      <p:scale>
        <a:sx n="100" d="100"/>
        <a:sy n="100" d="100"/>
      </p:scale>
      <p:origin x="0" y="-2466"/>
    </p:cViewPr>
  </p:sorterViewPr>
  <p:notesViewPr>
    <p:cSldViewPr snapToGrid="0">
      <p:cViewPr varScale="1">
        <p:scale>
          <a:sx n="56" d="100"/>
          <a:sy n="56" d="100"/>
        </p:scale>
        <p:origin x="2856"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latin typeface="Times New Roman" pitchFamily="18" charset="0"/>
              </a:defRPr>
            </a:lvl1pPr>
          </a:lstStyle>
          <a:p>
            <a:pPr>
              <a:defRPr/>
            </a:pPr>
            <a:endParaRPr lang="en-US" dirty="0"/>
          </a:p>
        </p:txBody>
      </p:sp>
      <p:sp>
        <p:nvSpPr>
          <p:cNvPr id="2253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Times New Roman" pitchFamily="18" charset="0"/>
              </a:defRPr>
            </a:lvl1pPr>
          </a:lstStyle>
          <a:p>
            <a:pPr>
              <a:defRPr/>
            </a:pPr>
            <a:endParaRPr lang="en-US" dirty="0"/>
          </a:p>
        </p:txBody>
      </p:sp>
      <p:sp>
        <p:nvSpPr>
          <p:cNvPr id="2253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latin typeface="Times New Roman" pitchFamily="18" charset="0"/>
              </a:defRPr>
            </a:lvl1pPr>
          </a:lstStyle>
          <a:p>
            <a:pPr>
              <a:defRPr/>
            </a:pPr>
            <a:endParaRPr lang="en-US" dirty="0"/>
          </a:p>
        </p:txBody>
      </p:sp>
      <p:sp>
        <p:nvSpPr>
          <p:cNvPr id="2253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Times New Roman" pitchFamily="18" charset="0"/>
              </a:defRPr>
            </a:lvl1pPr>
          </a:lstStyle>
          <a:p>
            <a:pPr>
              <a:defRPr/>
            </a:pPr>
            <a:fld id="{9BC71E6C-6C63-46E9-818F-C0B1345BFADE}" type="slidenum">
              <a:rPr lang="en-US"/>
              <a:pPr>
                <a:defRPr/>
              </a:pPr>
              <a:t>‹#›</a:t>
            </a:fld>
            <a:endParaRPr lang="en-US" dirty="0"/>
          </a:p>
        </p:txBody>
      </p:sp>
    </p:spTree>
    <p:extLst>
      <p:ext uri="{BB962C8B-B14F-4D97-AF65-F5344CB8AC3E}">
        <p14:creationId xmlns:p14="http://schemas.microsoft.com/office/powerpoint/2010/main" val="26818493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latin typeface="Times New Roman" pitchFamily="18" charset="0"/>
              </a:defRPr>
            </a:lvl1pPr>
          </a:lstStyle>
          <a:p>
            <a:pPr>
              <a:defRPr/>
            </a:pPr>
            <a:endParaRPr lang="en-US" dirty="0"/>
          </a:p>
        </p:txBody>
      </p:sp>
      <p:sp>
        <p:nvSpPr>
          <p:cNvPr id="4710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Times New Roman" pitchFamily="18" charset="0"/>
              </a:defRPr>
            </a:lvl1pPr>
          </a:lstStyle>
          <a:p>
            <a:pPr>
              <a:defRPr/>
            </a:pPr>
            <a:endParaRPr lang="en-US" dirty="0"/>
          </a:p>
        </p:txBody>
      </p:sp>
      <p:sp>
        <p:nvSpPr>
          <p:cNvPr id="9220"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471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711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latin typeface="Times New Roman" pitchFamily="18" charset="0"/>
              </a:defRPr>
            </a:lvl1pPr>
          </a:lstStyle>
          <a:p>
            <a:pPr>
              <a:defRPr/>
            </a:pPr>
            <a:endParaRPr lang="en-US" dirty="0"/>
          </a:p>
        </p:txBody>
      </p:sp>
      <p:sp>
        <p:nvSpPr>
          <p:cNvPr id="4711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Times New Roman" pitchFamily="18" charset="0"/>
              </a:defRPr>
            </a:lvl1pPr>
          </a:lstStyle>
          <a:p>
            <a:pPr>
              <a:defRPr/>
            </a:pPr>
            <a:fld id="{82F5E0E5-580A-48AC-B885-79B819874051}" type="slidenum">
              <a:rPr lang="en-US"/>
              <a:pPr>
                <a:defRPr/>
              </a:pPr>
              <a:t>‹#›</a:t>
            </a:fld>
            <a:endParaRPr lang="en-US" dirty="0"/>
          </a:p>
        </p:txBody>
      </p:sp>
    </p:spTree>
    <p:extLst>
      <p:ext uri="{BB962C8B-B14F-4D97-AF65-F5344CB8AC3E}">
        <p14:creationId xmlns:p14="http://schemas.microsoft.com/office/powerpoint/2010/main" val="34876081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Times New Roman" pitchFamily="18" charset="0"/>
        <a:ea typeface="+mn-ea"/>
        <a:cs typeface="Arial" charset="0"/>
      </a:defRPr>
    </a:lvl1pPr>
    <a:lvl2pPr marL="388694" algn="l" rtl="0" eaLnBrk="0" fontAlgn="base" hangingPunct="0">
      <a:spcBef>
        <a:spcPct val="30000"/>
      </a:spcBef>
      <a:spcAft>
        <a:spcPct val="0"/>
      </a:spcAft>
      <a:defRPr sz="1000" kern="1200">
        <a:solidFill>
          <a:schemeClr val="tx1"/>
        </a:solidFill>
        <a:latin typeface="Times New Roman" pitchFamily="18" charset="0"/>
        <a:ea typeface="+mn-ea"/>
        <a:cs typeface="Arial" charset="0"/>
      </a:defRPr>
    </a:lvl2pPr>
    <a:lvl3pPr marL="777251" algn="l" rtl="0" eaLnBrk="0" fontAlgn="base" hangingPunct="0">
      <a:spcBef>
        <a:spcPct val="30000"/>
      </a:spcBef>
      <a:spcAft>
        <a:spcPct val="0"/>
      </a:spcAft>
      <a:defRPr sz="1000" kern="1200">
        <a:solidFill>
          <a:schemeClr val="tx1"/>
        </a:solidFill>
        <a:latin typeface="Times New Roman" pitchFamily="18" charset="0"/>
        <a:ea typeface="+mn-ea"/>
        <a:cs typeface="Arial" charset="0"/>
      </a:defRPr>
    </a:lvl3pPr>
    <a:lvl4pPr marL="1165896" algn="l" rtl="0" eaLnBrk="0" fontAlgn="base" hangingPunct="0">
      <a:spcBef>
        <a:spcPct val="30000"/>
      </a:spcBef>
      <a:spcAft>
        <a:spcPct val="0"/>
      </a:spcAft>
      <a:defRPr sz="1000" kern="1200">
        <a:solidFill>
          <a:schemeClr val="tx1"/>
        </a:solidFill>
        <a:latin typeface="Times New Roman" pitchFamily="18" charset="0"/>
        <a:ea typeface="+mn-ea"/>
        <a:cs typeface="Arial" charset="0"/>
      </a:defRPr>
    </a:lvl4pPr>
    <a:lvl5pPr marL="1554497" algn="l" rtl="0" eaLnBrk="0" fontAlgn="base" hangingPunct="0">
      <a:spcBef>
        <a:spcPct val="30000"/>
      </a:spcBef>
      <a:spcAft>
        <a:spcPct val="0"/>
      </a:spcAft>
      <a:defRPr sz="1000" kern="1200">
        <a:solidFill>
          <a:schemeClr val="tx1"/>
        </a:solidFill>
        <a:latin typeface="Times New Roman" pitchFamily="18" charset="0"/>
        <a:ea typeface="+mn-ea"/>
        <a:cs typeface="Arial" charset="0"/>
      </a:defRPr>
    </a:lvl5pPr>
    <a:lvl6pPr marL="1943192" algn="l" defTabSz="777251" rtl="0" eaLnBrk="1" latinLnBrk="0" hangingPunct="1">
      <a:defRPr sz="1000" kern="1200">
        <a:solidFill>
          <a:schemeClr val="tx1"/>
        </a:solidFill>
        <a:latin typeface="+mn-lt"/>
        <a:ea typeface="+mn-ea"/>
        <a:cs typeface="+mn-cs"/>
      </a:defRPr>
    </a:lvl6pPr>
    <a:lvl7pPr marL="2331769" algn="l" defTabSz="777251" rtl="0" eaLnBrk="1" latinLnBrk="0" hangingPunct="1">
      <a:defRPr sz="1000" kern="1200">
        <a:solidFill>
          <a:schemeClr val="tx1"/>
        </a:solidFill>
        <a:latin typeface="+mn-lt"/>
        <a:ea typeface="+mn-ea"/>
        <a:cs typeface="+mn-cs"/>
      </a:defRPr>
    </a:lvl7pPr>
    <a:lvl8pPr marL="2720393" algn="l" defTabSz="777251" rtl="0" eaLnBrk="1" latinLnBrk="0" hangingPunct="1">
      <a:defRPr sz="1000" kern="1200">
        <a:solidFill>
          <a:schemeClr val="tx1"/>
        </a:solidFill>
        <a:latin typeface="+mn-lt"/>
        <a:ea typeface="+mn-ea"/>
        <a:cs typeface="+mn-cs"/>
      </a:defRPr>
    </a:lvl8pPr>
    <a:lvl9pPr marL="3108993" algn="l" defTabSz="777251" rtl="0" eaLnBrk="1" latinLnBrk="0" hangingPunct="1">
      <a:defRPr sz="1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0" y="4733927"/>
            <a:ext cx="9144000" cy="409575"/>
          </a:xfrm>
          <a:prstGeom prst="rect">
            <a:avLst/>
          </a:prstGeom>
          <a:solidFill>
            <a:srgbClr val="002855"/>
          </a:solidFill>
          <a:ln>
            <a:solidFill>
              <a:srgbClr val="002855"/>
            </a:solidFill>
          </a:ln>
        </p:spPr>
        <p:style>
          <a:lnRef idx="2">
            <a:schemeClr val="accent1">
              <a:shade val="50000"/>
            </a:schemeClr>
          </a:lnRef>
          <a:fillRef idx="1">
            <a:schemeClr val="accent1"/>
          </a:fillRef>
          <a:effectRef idx="0">
            <a:schemeClr val="accent1"/>
          </a:effectRef>
          <a:fontRef idx="minor">
            <a:schemeClr val="lt1"/>
          </a:fontRef>
        </p:style>
        <p:txBody>
          <a:bodyPr lIns="68510" tIns="34289" rIns="68510" bIns="34289" rtlCol="0" anchor="ctr"/>
          <a:lstStyle/>
          <a:p>
            <a:pPr algn="l" defTabSz="685001" fontAlgn="auto">
              <a:spcBef>
                <a:spcPts val="0"/>
              </a:spcBef>
              <a:spcAft>
                <a:spcPts val="0"/>
              </a:spcAft>
            </a:pPr>
            <a:endParaRPr lang="en-GB" sz="800" b="0" dirty="0">
              <a:solidFill>
                <a:srgbClr val="FF9F5F"/>
              </a:solidFill>
            </a:endParaRPr>
          </a:p>
        </p:txBody>
      </p:sp>
      <p:sp>
        <p:nvSpPr>
          <p:cNvPr id="2" name="Title 1"/>
          <p:cNvSpPr>
            <a:spLocks noGrp="1"/>
          </p:cNvSpPr>
          <p:nvPr>
            <p:ph type="title"/>
          </p:nvPr>
        </p:nvSpPr>
        <p:spPr>
          <a:xfrm>
            <a:off x="160020" y="76657"/>
            <a:ext cx="7254240" cy="594836"/>
          </a:xfrm>
        </p:spPr>
        <p:txBody>
          <a:bodyPr>
            <a:normAutofit/>
          </a:bodyPr>
          <a:lstStyle>
            <a:lvl1pPr>
              <a:defRPr sz="2100">
                <a:solidFill>
                  <a:schemeClr val="tx1">
                    <a:lumMod val="75000"/>
                    <a:lumOff val="25000"/>
                  </a:schemeClr>
                </a:solidFill>
                <a:latin typeface="Georgia" panose="02040502050405020303" pitchFamily="18" charset="0"/>
              </a:defRPr>
            </a:lvl1pPr>
          </a:lstStyle>
          <a:p>
            <a:r>
              <a:rPr lang="en-US" dirty="0"/>
              <a:t>Click to edit Master title style</a:t>
            </a:r>
            <a:endParaRPr lang="en-GB" dirty="0"/>
          </a:p>
        </p:txBody>
      </p:sp>
      <p:sp>
        <p:nvSpPr>
          <p:cNvPr id="3" name="Content Placeholder 2"/>
          <p:cNvSpPr>
            <a:spLocks noGrp="1"/>
          </p:cNvSpPr>
          <p:nvPr>
            <p:ph idx="1"/>
          </p:nvPr>
        </p:nvSpPr>
        <p:spPr>
          <a:xfrm>
            <a:off x="276368" y="982641"/>
            <a:ext cx="8567382" cy="3459707"/>
          </a:xfrm>
        </p:spPr>
        <p:txBody>
          <a:bodyPr>
            <a:normAutofit/>
          </a:bodyPr>
          <a:lstStyle>
            <a:lvl1pPr>
              <a:defRPr sz="1800">
                <a:solidFill>
                  <a:schemeClr val="tx1">
                    <a:lumMod val="75000"/>
                    <a:lumOff val="25000"/>
                  </a:schemeClr>
                </a:solidFill>
                <a:latin typeface="Calibri" panose="020F0502020204030204" pitchFamily="34" charset="0"/>
              </a:defRPr>
            </a:lvl1pPr>
            <a:lvl2pPr>
              <a:defRPr sz="1500">
                <a:solidFill>
                  <a:schemeClr val="tx1">
                    <a:lumMod val="75000"/>
                    <a:lumOff val="25000"/>
                  </a:schemeClr>
                </a:solidFill>
                <a:latin typeface="Calibri" panose="020F0502020204030204" pitchFamily="34" charset="0"/>
              </a:defRPr>
            </a:lvl2pPr>
            <a:lvl3pPr>
              <a:defRPr sz="1400">
                <a:solidFill>
                  <a:schemeClr val="tx1">
                    <a:lumMod val="75000"/>
                    <a:lumOff val="25000"/>
                  </a:schemeClr>
                </a:solidFill>
                <a:latin typeface="Calibri" panose="020F0502020204030204" pitchFamily="34" charset="0"/>
              </a:defRPr>
            </a:lvl3pPr>
            <a:lvl4pPr>
              <a:defRPr sz="1200">
                <a:solidFill>
                  <a:schemeClr val="tx1">
                    <a:lumMod val="75000"/>
                    <a:lumOff val="25000"/>
                  </a:schemeClr>
                </a:solidFill>
                <a:latin typeface="Calibri" panose="020F0502020204030204" pitchFamily="34" charset="0"/>
              </a:defRPr>
            </a:lvl4pPr>
            <a:lvl5pPr>
              <a:defRPr sz="1200">
                <a:solidFill>
                  <a:schemeClr val="tx1">
                    <a:lumMod val="75000"/>
                    <a:lumOff val="25000"/>
                  </a:schemeClr>
                </a:solidFill>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TextBox 8"/>
          <p:cNvSpPr txBox="1"/>
          <p:nvPr userDrawn="1"/>
        </p:nvSpPr>
        <p:spPr>
          <a:xfrm>
            <a:off x="105879" y="4840201"/>
            <a:ext cx="4657652" cy="196206"/>
          </a:xfrm>
          <a:prstGeom prst="rect">
            <a:avLst/>
          </a:prstGeom>
          <a:noFill/>
        </p:spPr>
        <p:txBody>
          <a:bodyPr wrap="square" lIns="68510" tIns="34289" rIns="68510" bIns="34289" rtlCol="0">
            <a:spAutoFit/>
          </a:bodyPr>
          <a:lstStyle/>
          <a:p>
            <a:pPr algn="l" defTabSz="685001" fontAlgn="auto">
              <a:spcBef>
                <a:spcPts val="0"/>
              </a:spcBef>
              <a:spcAft>
                <a:spcPts val="0"/>
              </a:spcAft>
            </a:pPr>
            <a:r>
              <a:rPr lang="en-US" sz="800" b="0" dirty="0">
                <a:solidFill>
                  <a:prstClr val="white"/>
                </a:solidFill>
                <a:latin typeface="Calibri"/>
              </a:rPr>
              <a:t>© FIRSTSOURCE </a:t>
            </a:r>
            <a:r>
              <a:rPr lang="en-US" sz="800" b="0" dirty="0" smtClean="0">
                <a:solidFill>
                  <a:prstClr val="white"/>
                </a:solidFill>
                <a:latin typeface="Calibri"/>
              </a:rPr>
              <a:t>2020</a:t>
            </a:r>
            <a:endParaRPr lang="en-US" sz="800" b="0" dirty="0">
              <a:solidFill>
                <a:prstClr val="white"/>
              </a:solidFill>
              <a:latin typeface="Calibri"/>
            </a:endParaRPr>
          </a:p>
        </p:txBody>
      </p:sp>
      <p:sp>
        <p:nvSpPr>
          <p:cNvPr id="10" name="TextBox 9"/>
          <p:cNvSpPr txBox="1"/>
          <p:nvPr userDrawn="1"/>
        </p:nvSpPr>
        <p:spPr>
          <a:xfrm>
            <a:off x="8702040" y="4823299"/>
            <a:ext cx="441960" cy="242372"/>
          </a:xfrm>
          <a:prstGeom prst="rect">
            <a:avLst/>
          </a:prstGeom>
          <a:noFill/>
        </p:spPr>
        <p:txBody>
          <a:bodyPr wrap="square" lIns="68510" tIns="34289" rIns="68510" bIns="34289" rtlCol="0">
            <a:spAutoFit/>
          </a:bodyPr>
          <a:lstStyle/>
          <a:p>
            <a:pPr algn="ctr" defTabSz="685001" fontAlgn="auto">
              <a:spcBef>
                <a:spcPts val="0"/>
              </a:spcBef>
              <a:spcAft>
                <a:spcPts val="0"/>
              </a:spcAft>
            </a:pPr>
            <a:fld id="{B57841A4-3BD3-4A23-89E2-C3938D01584F}" type="slidenum">
              <a:rPr lang="en-GB" sz="1100" b="0" smtClean="0">
                <a:solidFill>
                  <a:prstClr val="white"/>
                </a:solidFill>
                <a:latin typeface="Arial" panose="020B0604020202020204" pitchFamily="34" charset="0"/>
                <a:cs typeface="Arial" panose="020B0604020202020204" pitchFamily="34" charset="0"/>
              </a:rPr>
              <a:pPr algn="ctr" defTabSz="685001" fontAlgn="auto">
                <a:spcBef>
                  <a:spcPts val="0"/>
                </a:spcBef>
                <a:spcAft>
                  <a:spcPts val="0"/>
                </a:spcAft>
              </a:pPr>
              <a:t>‹#›</a:t>
            </a:fld>
            <a:endParaRPr lang="en-GB" sz="1100" b="0" dirty="0">
              <a:solidFill>
                <a:prstClr val="white"/>
              </a:solidFill>
              <a:latin typeface="Arial" panose="020B0604020202020204" pitchFamily="34" charset="0"/>
              <a:cs typeface="Arial" panose="020B0604020202020204" pitchFamily="34" charset="0"/>
            </a:endParaRPr>
          </a:p>
        </p:txBody>
      </p:sp>
      <p:cxnSp>
        <p:nvCxnSpPr>
          <p:cNvPr id="12" name="Straight Connector 11"/>
          <p:cNvCxnSpPr/>
          <p:nvPr userDrawn="1"/>
        </p:nvCxnSpPr>
        <p:spPr>
          <a:xfrm>
            <a:off x="8702040" y="4733927"/>
            <a:ext cx="0" cy="4095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0" y="702047"/>
            <a:ext cx="9144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518987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7"/>
            <a:ext cx="7886700" cy="994172"/>
          </a:xfrm>
          <a:prstGeom prst="rect">
            <a:avLst/>
          </a:prstGeom>
        </p:spPr>
        <p:txBody>
          <a:bodyPr vert="horz" lIns="68510" tIns="34289" rIns="68510" bIns="34289"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28650" y="1369218"/>
            <a:ext cx="7886700" cy="3263504"/>
          </a:xfrm>
          <a:prstGeom prst="rect">
            <a:avLst/>
          </a:prstGeom>
        </p:spPr>
        <p:txBody>
          <a:bodyPr vert="horz" lIns="68510" tIns="34289" rIns="68510" bIns="342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28650" y="4767264"/>
            <a:ext cx="2057400" cy="273844"/>
          </a:xfrm>
          <a:prstGeom prst="rect">
            <a:avLst/>
          </a:prstGeom>
        </p:spPr>
        <p:txBody>
          <a:bodyPr vert="horz" lIns="68510" tIns="34289" rIns="68510" bIns="34289" rtlCol="0" anchor="ctr"/>
          <a:lstStyle>
            <a:lvl1pPr algn="l">
              <a:defRPr sz="900">
                <a:solidFill>
                  <a:schemeClr val="tx1">
                    <a:tint val="75000"/>
                  </a:schemeClr>
                </a:solidFill>
              </a:defRPr>
            </a:lvl1pPr>
          </a:lstStyle>
          <a:p>
            <a:pPr defTabSz="685001" fontAlgn="auto">
              <a:spcBef>
                <a:spcPts val="0"/>
              </a:spcBef>
              <a:spcAft>
                <a:spcPts val="0"/>
              </a:spcAft>
            </a:pPr>
            <a:fld id="{2D690DEA-3ECE-4C86-B351-377605859829}" type="datetime1">
              <a:rPr lang="en-GB" b="0" smtClean="0">
                <a:solidFill>
                  <a:prstClr val="black">
                    <a:tint val="75000"/>
                  </a:prstClr>
                </a:solidFill>
                <a:latin typeface="Calibri"/>
              </a:rPr>
              <a:pPr defTabSz="685001" fontAlgn="auto">
                <a:spcBef>
                  <a:spcPts val="0"/>
                </a:spcBef>
                <a:spcAft>
                  <a:spcPts val="0"/>
                </a:spcAft>
              </a:pPr>
              <a:t>06/02/2020</a:t>
            </a:fld>
            <a:endParaRPr lang="en-GB" b="0">
              <a:solidFill>
                <a:prstClr val="black">
                  <a:tint val="75000"/>
                </a:prstClr>
              </a:solidFill>
              <a:latin typeface="Calibri"/>
            </a:endParaRPr>
          </a:p>
        </p:txBody>
      </p:sp>
      <p:sp>
        <p:nvSpPr>
          <p:cNvPr id="5" name="Footer Placeholder 4"/>
          <p:cNvSpPr>
            <a:spLocks noGrp="1"/>
          </p:cNvSpPr>
          <p:nvPr>
            <p:ph type="ftr" sz="quarter" idx="3"/>
          </p:nvPr>
        </p:nvSpPr>
        <p:spPr>
          <a:xfrm>
            <a:off x="3028950" y="4767264"/>
            <a:ext cx="3086100" cy="273844"/>
          </a:xfrm>
          <a:prstGeom prst="rect">
            <a:avLst/>
          </a:prstGeom>
        </p:spPr>
        <p:txBody>
          <a:bodyPr vert="horz" lIns="68510" tIns="34289" rIns="68510" bIns="34289" rtlCol="0" anchor="ctr"/>
          <a:lstStyle>
            <a:lvl1pPr algn="ctr">
              <a:defRPr sz="900">
                <a:solidFill>
                  <a:schemeClr val="tx1">
                    <a:tint val="75000"/>
                  </a:schemeClr>
                </a:solidFill>
              </a:defRPr>
            </a:lvl1pPr>
          </a:lstStyle>
          <a:p>
            <a:pPr defTabSz="685001" fontAlgn="auto">
              <a:spcBef>
                <a:spcPts val="0"/>
              </a:spcBef>
              <a:spcAft>
                <a:spcPts val="0"/>
              </a:spcAft>
            </a:pPr>
            <a:endParaRPr lang="en-GB" b="0">
              <a:solidFill>
                <a:prstClr val="black">
                  <a:tint val="75000"/>
                </a:prstClr>
              </a:solidFill>
              <a:latin typeface="Calibri"/>
            </a:endParaRPr>
          </a:p>
        </p:txBody>
      </p:sp>
      <p:sp>
        <p:nvSpPr>
          <p:cNvPr id="6" name="Slide Number Placeholder 5"/>
          <p:cNvSpPr>
            <a:spLocks noGrp="1"/>
          </p:cNvSpPr>
          <p:nvPr>
            <p:ph type="sldNum" sz="quarter" idx="4"/>
          </p:nvPr>
        </p:nvSpPr>
        <p:spPr>
          <a:xfrm>
            <a:off x="6457950" y="4767264"/>
            <a:ext cx="2057400" cy="273844"/>
          </a:xfrm>
          <a:prstGeom prst="rect">
            <a:avLst/>
          </a:prstGeom>
        </p:spPr>
        <p:txBody>
          <a:bodyPr vert="horz" lIns="68510" tIns="34289" rIns="68510" bIns="34289" rtlCol="0" anchor="ctr"/>
          <a:lstStyle>
            <a:lvl1pPr algn="r">
              <a:defRPr sz="900">
                <a:solidFill>
                  <a:schemeClr val="tx1">
                    <a:tint val="75000"/>
                  </a:schemeClr>
                </a:solidFill>
              </a:defRPr>
            </a:lvl1pPr>
          </a:lstStyle>
          <a:p>
            <a:pPr defTabSz="685001" fontAlgn="auto">
              <a:spcBef>
                <a:spcPts val="0"/>
              </a:spcBef>
              <a:spcAft>
                <a:spcPts val="0"/>
              </a:spcAft>
            </a:pPr>
            <a:fld id="{7387A5A3-1749-460A-9A97-E605EA3DF1A0}" type="slidenum">
              <a:rPr lang="en-GB" b="0" smtClean="0">
                <a:solidFill>
                  <a:prstClr val="black">
                    <a:tint val="75000"/>
                  </a:prstClr>
                </a:solidFill>
                <a:latin typeface="Calibri"/>
              </a:rPr>
              <a:pPr defTabSz="685001" fontAlgn="auto">
                <a:spcBef>
                  <a:spcPts val="0"/>
                </a:spcBef>
                <a:spcAft>
                  <a:spcPts val="0"/>
                </a:spcAft>
              </a:pPr>
              <a:t>‹#›</a:t>
            </a:fld>
            <a:endParaRPr lang="en-GB" b="0">
              <a:solidFill>
                <a:prstClr val="black">
                  <a:tint val="75000"/>
                </a:prstClr>
              </a:solidFill>
              <a:latin typeface="Calibri"/>
            </a:endParaRPr>
          </a:p>
        </p:txBody>
      </p:sp>
    </p:spTree>
    <p:extLst>
      <p:ext uri="{BB962C8B-B14F-4D97-AF65-F5344CB8AC3E}">
        <p14:creationId xmlns:p14="http://schemas.microsoft.com/office/powerpoint/2010/main" val="3037669901"/>
      </p:ext>
    </p:extLst>
  </p:cSld>
  <p:clrMap bg1="lt1" tx1="dk1" bg2="lt2" tx2="dk2" accent1="accent1" accent2="accent2" accent3="accent3" accent4="accent4" accent5="accent5" accent6="accent6" hlink="hlink" folHlink="folHlink"/>
  <p:sldLayoutIdLst>
    <p:sldLayoutId id="2147484148" r:id="rId1"/>
  </p:sldLayoutIdLst>
  <p:hf sldNum="0" hdr="0" ftr="0"/>
  <p:txStyles>
    <p:titleStyle>
      <a:lvl1pPr algn="l" defTabSz="684984"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258" indent="-171258" algn="l" defTabSz="684984"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3773" indent="-171258" algn="l" defTabSz="684984"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6241" indent="-171258" algn="l" defTabSz="684984"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198710" indent="-171258" algn="l" defTabSz="68498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1180" indent="-171258" algn="l" defTabSz="68498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3694" indent="-171258" algn="l" defTabSz="68498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6186" indent="-171258" algn="l" defTabSz="68498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68678" indent="-171258" algn="l" defTabSz="68498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1193" indent="-171258" algn="l" defTabSz="68498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4984" rtl="0" eaLnBrk="1" latinLnBrk="0" hangingPunct="1">
        <a:defRPr sz="1400" kern="1200">
          <a:solidFill>
            <a:schemeClr val="tx1"/>
          </a:solidFill>
          <a:latin typeface="+mn-lt"/>
          <a:ea typeface="+mn-ea"/>
          <a:cs typeface="+mn-cs"/>
        </a:defRPr>
      </a:lvl1pPr>
      <a:lvl2pPr marL="342470" algn="l" defTabSz="684984" rtl="0" eaLnBrk="1" latinLnBrk="0" hangingPunct="1">
        <a:defRPr sz="1400" kern="1200">
          <a:solidFill>
            <a:schemeClr val="tx1"/>
          </a:solidFill>
          <a:latin typeface="+mn-lt"/>
          <a:ea typeface="+mn-ea"/>
          <a:cs typeface="+mn-cs"/>
        </a:defRPr>
      </a:lvl2pPr>
      <a:lvl3pPr marL="684984" algn="l" defTabSz="684984" rtl="0" eaLnBrk="1" latinLnBrk="0" hangingPunct="1">
        <a:defRPr sz="1400" kern="1200">
          <a:solidFill>
            <a:schemeClr val="tx1"/>
          </a:solidFill>
          <a:latin typeface="+mn-lt"/>
          <a:ea typeface="+mn-ea"/>
          <a:cs typeface="+mn-cs"/>
        </a:defRPr>
      </a:lvl3pPr>
      <a:lvl4pPr marL="1027476" algn="l" defTabSz="684984" rtl="0" eaLnBrk="1" latinLnBrk="0" hangingPunct="1">
        <a:defRPr sz="1400" kern="1200">
          <a:solidFill>
            <a:schemeClr val="tx1"/>
          </a:solidFill>
          <a:latin typeface="+mn-lt"/>
          <a:ea typeface="+mn-ea"/>
          <a:cs typeface="+mn-cs"/>
        </a:defRPr>
      </a:lvl4pPr>
      <a:lvl5pPr marL="1369968" algn="l" defTabSz="684984" rtl="0" eaLnBrk="1" latinLnBrk="0" hangingPunct="1">
        <a:defRPr sz="1400" kern="1200">
          <a:solidFill>
            <a:schemeClr val="tx1"/>
          </a:solidFill>
          <a:latin typeface="+mn-lt"/>
          <a:ea typeface="+mn-ea"/>
          <a:cs typeface="+mn-cs"/>
        </a:defRPr>
      </a:lvl5pPr>
      <a:lvl6pPr marL="1712483" algn="l" defTabSz="684984" rtl="0" eaLnBrk="1" latinLnBrk="0" hangingPunct="1">
        <a:defRPr sz="1400" kern="1200">
          <a:solidFill>
            <a:schemeClr val="tx1"/>
          </a:solidFill>
          <a:latin typeface="+mn-lt"/>
          <a:ea typeface="+mn-ea"/>
          <a:cs typeface="+mn-cs"/>
        </a:defRPr>
      </a:lvl6pPr>
      <a:lvl7pPr marL="2054951" algn="l" defTabSz="684984" rtl="0" eaLnBrk="1" latinLnBrk="0" hangingPunct="1">
        <a:defRPr sz="1400" kern="1200">
          <a:solidFill>
            <a:schemeClr val="tx1"/>
          </a:solidFill>
          <a:latin typeface="+mn-lt"/>
          <a:ea typeface="+mn-ea"/>
          <a:cs typeface="+mn-cs"/>
        </a:defRPr>
      </a:lvl7pPr>
      <a:lvl8pPr marL="2397420" algn="l" defTabSz="684984" rtl="0" eaLnBrk="1" latinLnBrk="0" hangingPunct="1">
        <a:defRPr sz="1400" kern="1200">
          <a:solidFill>
            <a:schemeClr val="tx1"/>
          </a:solidFill>
          <a:latin typeface="+mn-lt"/>
          <a:ea typeface="+mn-ea"/>
          <a:cs typeface="+mn-cs"/>
        </a:defRPr>
      </a:lvl8pPr>
      <a:lvl9pPr marL="2739890" algn="l" defTabSz="684984"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716972"/>
            <a:ext cx="9144000" cy="4010892"/>
          </a:xfrm>
          <a:prstGeom prst="rect">
            <a:avLst/>
          </a:prstGeom>
          <a:solidFill>
            <a:srgbClr val="F3F3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51294" y="125106"/>
            <a:ext cx="932688" cy="496626"/>
          </a:xfrm>
          <a:prstGeom prst="rect">
            <a:avLst/>
          </a:prstGeom>
        </p:spPr>
      </p:pic>
      <p:sp>
        <p:nvSpPr>
          <p:cNvPr id="2" name="Title 1"/>
          <p:cNvSpPr>
            <a:spLocks noGrp="1"/>
          </p:cNvSpPr>
          <p:nvPr>
            <p:ph type="title"/>
          </p:nvPr>
        </p:nvSpPr>
        <p:spPr>
          <a:xfrm>
            <a:off x="259775" y="0"/>
            <a:ext cx="7254240" cy="716972"/>
          </a:xfrm>
        </p:spPr>
        <p:txBody>
          <a:bodyPr>
            <a:normAutofit/>
          </a:bodyPr>
          <a:lstStyle/>
          <a:p>
            <a:r>
              <a:rPr lang="en-GB" sz="2400" dirty="0" smtClean="0">
                <a:solidFill>
                  <a:srgbClr val="002855"/>
                </a:solidFill>
              </a:rPr>
              <a:t>Table #2: Four-pillar </a:t>
            </a:r>
            <a:r>
              <a:rPr lang="en-GB" sz="2400" dirty="0" err="1">
                <a:solidFill>
                  <a:srgbClr val="002855"/>
                </a:solidFill>
              </a:rPr>
              <a:t>chatbot</a:t>
            </a:r>
            <a:r>
              <a:rPr lang="en-GB" sz="2400" dirty="0">
                <a:solidFill>
                  <a:srgbClr val="002855"/>
                </a:solidFill>
              </a:rPr>
              <a:t> strategy framework</a:t>
            </a:r>
            <a:endParaRPr lang="en-US" sz="2400" dirty="0">
              <a:solidFill>
                <a:srgbClr val="002855"/>
              </a:solidFill>
            </a:endParaRPr>
          </a:p>
        </p:txBody>
      </p:sp>
      <p:grpSp>
        <p:nvGrpSpPr>
          <p:cNvPr id="25" name="Group 24"/>
          <p:cNvGrpSpPr/>
          <p:nvPr/>
        </p:nvGrpSpPr>
        <p:grpSpPr>
          <a:xfrm>
            <a:off x="2119025" y="3331077"/>
            <a:ext cx="213430" cy="436411"/>
            <a:chOff x="5978482" y="1840230"/>
            <a:chExt cx="1512168" cy="3092012"/>
          </a:xfrm>
          <a:solidFill>
            <a:srgbClr val="172B54"/>
          </a:solidFill>
        </p:grpSpPr>
        <p:sp>
          <p:nvSpPr>
            <p:cNvPr id="26" name="Diagonal Stripe 25"/>
            <p:cNvSpPr/>
            <p:nvPr/>
          </p:nvSpPr>
          <p:spPr>
            <a:xfrm>
              <a:off x="5978482" y="3420074"/>
              <a:ext cx="1512168" cy="1512168"/>
            </a:xfrm>
            <a:prstGeom prst="diagStripe">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noAutofit/>
            </a:bodyPr>
            <a:lstStyle/>
            <a:p>
              <a:pPr algn="ctr"/>
              <a:endParaRPr lang="en-US" sz="1200" err="1">
                <a:solidFill>
                  <a:schemeClr val="tx2"/>
                </a:solidFill>
                <a:latin typeface="Raleway" panose="020B0503030101060003" pitchFamily="34" charset="0"/>
              </a:endParaRPr>
            </a:p>
          </p:txBody>
        </p:sp>
        <p:sp>
          <p:nvSpPr>
            <p:cNvPr id="27" name="Diagonal Stripe 26"/>
            <p:cNvSpPr/>
            <p:nvPr/>
          </p:nvSpPr>
          <p:spPr>
            <a:xfrm flipV="1">
              <a:off x="5978482" y="1840230"/>
              <a:ext cx="1512168" cy="1512168"/>
            </a:xfrm>
            <a:prstGeom prst="diagStripe">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lIns="91440" tIns="91440" rIns="91440" bIns="91440" rtlCol="0" anchor="ctr">
              <a:noAutofit/>
            </a:bodyPr>
            <a:lstStyle/>
            <a:p>
              <a:pPr algn="ctr"/>
              <a:endParaRPr lang="en-US" sz="1200" err="1">
                <a:solidFill>
                  <a:schemeClr val="tx2"/>
                </a:solidFill>
                <a:latin typeface="Raleway" panose="020B0503030101060003" pitchFamily="34" charset="0"/>
              </a:endParaRPr>
            </a:p>
          </p:txBody>
        </p:sp>
      </p:grpSp>
      <p:sp>
        <p:nvSpPr>
          <p:cNvPr id="30" name="Title 1"/>
          <p:cNvSpPr txBox="1">
            <a:spLocks/>
          </p:cNvSpPr>
          <p:nvPr/>
        </p:nvSpPr>
        <p:spPr>
          <a:xfrm>
            <a:off x="225494" y="929962"/>
            <a:ext cx="1887963" cy="1470774"/>
          </a:xfrm>
          <a:prstGeom prst="rect">
            <a:avLst/>
          </a:prstGeom>
        </p:spPr>
        <p:txBody>
          <a:bodyPr vert="horz" lIns="68508" tIns="34289" rIns="68508" bIns="34289" rtlCol="0" anchor="ctr">
            <a:noAutofit/>
          </a:bodyPr>
          <a:lstStyle>
            <a:lvl1pPr algn="l" defTabSz="914377" rtl="0" eaLnBrk="1" latinLnBrk="0" hangingPunct="1">
              <a:lnSpc>
                <a:spcPct val="90000"/>
              </a:lnSpc>
              <a:spcBef>
                <a:spcPct val="0"/>
              </a:spcBef>
              <a:buNone/>
              <a:defRPr sz="2800" kern="1200">
                <a:solidFill>
                  <a:schemeClr val="tx1">
                    <a:lumMod val="75000"/>
                    <a:lumOff val="25000"/>
                  </a:schemeClr>
                </a:solidFill>
                <a:latin typeface="Playfair Display" panose="00000500000000000000" pitchFamily="50" charset="0"/>
                <a:ea typeface="+mj-ea"/>
                <a:cs typeface="+mj-cs"/>
              </a:defRPr>
            </a:lvl1pPr>
          </a:lstStyle>
          <a:p>
            <a:r>
              <a:rPr lang="en-GB" sz="1100" b="0" dirty="0">
                <a:latin typeface="+mn-lt"/>
              </a:rPr>
              <a:t>Delivering a memorable </a:t>
            </a:r>
            <a:r>
              <a:rPr lang="en-GB" sz="1100" b="0" dirty="0" err="1">
                <a:latin typeface="+mn-lt"/>
              </a:rPr>
              <a:t>chatbot</a:t>
            </a:r>
            <a:r>
              <a:rPr lang="en-GB" sz="1100" b="0" dirty="0">
                <a:latin typeface="+mn-lt"/>
              </a:rPr>
              <a:t> experience is no trivial </a:t>
            </a:r>
            <a:r>
              <a:rPr lang="en-GB" sz="1100" b="0" dirty="0" smtClean="0">
                <a:latin typeface="+mn-lt"/>
              </a:rPr>
              <a:t>task. It </a:t>
            </a:r>
            <a:r>
              <a:rPr lang="en-GB" sz="1100" b="0" dirty="0">
                <a:latin typeface="+mn-lt"/>
              </a:rPr>
              <a:t>requires a multi-disciplinary approach with extensive planning around four important pillars: functionality, conversational intelligence, personality and </a:t>
            </a:r>
            <a:r>
              <a:rPr lang="en-GB" sz="1100" b="0" dirty="0" smtClean="0">
                <a:latin typeface="+mn-lt"/>
              </a:rPr>
              <a:t>interface . </a:t>
            </a:r>
            <a:endParaRPr lang="en-US" sz="1100" b="0" dirty="0">
              <a:latin typeface="+mn-lt"/>
            </a:endParaRPr>
          </a:p>
        </p:txBody>
      </p:sp>
      <p:graphicFrame>
        <p:nvGraphicFramePr>
          <p:cNvPr id="8" name="Table 7"/>
          <p:cNvGraphicFramePr>
            <a:graphicFrameLocks noGrp="1"/>
          </p:cNvGraphicFramePr>
          <p:nvPr>
            <p:extLst>
              <p:ext uri="{D42A27DB-BD31-4B8C-83A1-F6EECF244321}">
                <p14:modId xmlns:p14="http://schemas.microsoft.com/office/powerpoint/2010/main" val="2577324228"/>
              </p:ext>
            </p:extLst>
          </p:nvPr>
        </p:nvGraphicFramePr>
        <p:xfrm>
          <a:off x="2520786" y="912703"/>
          <a:ext cx="6387135" cy="3607343"/>
        </p:xfrm>
        <a:graphic>
          <a:graphicData uri="http://schemas.openxmlformats.org/drawingml/2006/table">
            <a:tbl>
              <a:tblPr>
                <a:tableStyleId>{5C22544A-7EE6-4342-B048-85BDC9FD1C3A}</a:tableStyleId>
              </a:tblPr>
              <a:tblGrid>
                <a:gridCol w="1433011">
                  <a:extLst>
                    <a:ext uri="{9D8B030D-6E8A-4147-A177-3AD203B41FA5}">
                      <a16:colId xmlns:a16="http://schemas.microsoft.com/office/drawing/2014/main" val="4283035384"/>
                    </a:ext>
                  </a:extLst>
                </a:gridCol>
                <a:gridCol w="2825080">
                  <a:extLst>
                    <a:ext uri="{9D8B030D-6E8A-4147-A177-3AD203B41FA5}">
                      <a16:colId xmlns:a16="http://schemas.microsoft.com/office/drawing/2014/main" val="305064098"/>
                    </a:ext>
                  </a:extLst>
                </a:gridCol>
                <a:gridCol w="2129044">
                  <a:extLst>
                    <a:ext uri="{9D8B030D-6E8A-4147-A177-3AD203B41FA5}">
                      <a16:colId xmlns:a16="http://schemas.microsoft.com/office/drawing/2014/main" val="2212361795"/>
                    </a:ext>
                  </a:extLst>
                </a:gridCol>
              </a:tblGrid>
              <a:tr h="417334">
                <a:tc>
                  <a:txBody>
                    <a:bodyPr/>
                    <a:lstStyle/>
                    <a:p>
                      <a:pPr marL="0" marR="0" algn="ctr">
                        <a:lnSpc>
                          <a:spcPct val="115000"/>
                        </a:lnSpc>
                        <a:spcBef>
                          <a:spcPts val="0"/>
                        </a:spcBef>
                        <a:spcAft>
                          <a:spcPts val="0"/>
                        </a:spcAft>
                      </a:pPr>
                      <a:r>
                        <a:rPr lang="en-GB" sz="1200" b="1" dirty="0">
                          <a:solidFill>
                            <a:schemeClr val="bg1"/>
                          </a:solidFill>
                          <a:effectLst/>
                        </a:rPr>
                        <a:t>Pillar</a:t>
                      </a:r>
                      <a:endParaRPr lang="en-US" sz="1200" b="1" dirty="0">
                        <a:solidFill>
                          <a:schemeClr val="bg1"/>
                        </a:solidFill>
                        <a:effectLst/>
                        <a:latin typeface="Arial" panose="020B0604020202020204" pitchFamily="34" charset="0"/>
                        <a:ea typeface="Arial" panose="020B0604020202020204" pitchFamily="34" charset="0"/>
                      </a:endParaRPr>
                    </a:p>
                  </a:txBody>
                  <a:tcPr marL="44253" marR="44253" marT="44253" marB="44253" anchor="ctr">
                    <a:solidFill>
                      <a:srgbClr val="002855"/>
                    </a:solidFill>
                  </a:tcPr>
                </a:tc>
                <a:tc>
                  <a:txBody>
                    <a:bodyPr/>
                    <a:lstStyle/>
                    <a:p>
                      <a:pPr marL="0" marR="0" algn="ctr">
                        <a:lnSpc>
                          <a:spcPct val="115000"/>
                        </a:lnSpc>
                        <a:spcBef>
                          <a:spcPts val="0"/>
                        </a:spcBef>
                        <a:spcAft>
                          <a:spcPts val="0"/>
                        </a:spcAft>
                      </a:pPr>
                      <a:r>
                        <a:rPr lang="en-GB" sz="1200" b="1" dirty="0">
                          <a:solidFill>
                            <a:schemeClr val="bg1"/>
                          </a:solidFill>
                          <a:effectLst/>
                        </a:rPr>
                        <a:t>Description</a:t>
                      </a:r>
                      <a:endParaRPr lang="en-US" sz="1200" b="1" dirty="0">
                        <a:solidFill>
                          <a:schemeClr val="bg1"/>
                        </a:solidFill>
                        <a:effectLst/>
                        <a:latin typeface="Arial" panose="020B0604020202020204" pitchFamily="34" charset="0"/>
                        <a:ea typeface="Arial" panose="020B0604020202020204" pitchFamily="34" charset="0"/>
                      </a:endParaRPr>
                    </a:p>
                  </a:txBody>
                  <a:tcPr marL="44253" marR="44253" marT="44253" marB="44253" anchor="ctr">
                    <a:solidFill>
                      <a:srgbClr val="002855"/>
                    </a:solidFill>
                  </a:tcPr>
                </a:tc>
                <a:tc>
                  <a:txBody>
                    <a:bodyPr/>
                    <a:lstStyle/>
                    <a:p>
                      <a:pPr marL="0" marR="0" algn="ctr">
                        <a:lnSpc>
                          <a:spcPct val="115000"/>
                        </a:lnSpc>
                        <a:spcBef>
                          <a:spcPts val="0"/>
                        </a:spcBef>
                        <a:spcAft>
                          <a:spcPts val="0"/>
                        </a:spcAft>
                      </a:pPr>
                      <a:r>
                        <a:rPr lang="en-GB" sz="1200" b="1" dirty="0">
                          <a:solidFill>
                            <a:schemeClr val="bg1"/>
                          </a:solidFill>
                          <a:effectLst/>
                        </a:rPr>
                        <a:t>Must Have Features </a:t>
                      </a:r>
                      <a:endParaRPr lang="en-US" sz="1200" b="1" dirty="0">
                        <a:solidFill>
                          <a:schemeClr val="bg1"/>
                        </a:solidFill>
                        <a:effectLst/>
                        <a:latin typeface="Arial" panose="020B0604020202020204" pitchFamily="34" charset="0"/>
                        <a:ea typeface="Arial" panose="020B0604020202020204" pitchFamily="34" charset="0"/>
                      </a:endParaRPr>
                    </a:p>
                  </a:txBody>
                  <a:tcPr marL="44253" marR="44253" marT="44253" marB="44253" anchor="ctr">
                    <a:solidFill>
                      <a:srgbClr val="002855"/>
                    </a:solidFill>
                  </a:tcPr>
                </a:tc>
                <a:extLst>
                  <a:ext uri="{0D108BD9-81ED-4DB2-BD59-A6C34878D82A}">
                    <a16:rowId xmlns:a16="http://schemas.microsoft.com/office/drawing/2014/main" val="925020251"/>
                  </a:ext>
                </a:extLst>
              </a:tr>
              <a:tr h="709179">
                <a:tc>
                  <a:txBody>
                    <a:bodyPr/>
                    <a:lstStyle/>
                    <a:p>
                      <a:pPr marL="91440" marR="0">
                        <a:lnSpc>
                          <a:spcPct val="115000"/>
                        </a:lnSpc>
                        <a:spcBef>
                          <a:spcPts val="0"/>
                        </a:spcBef>
                        <a:spcAft>
                          <a:spcPts val="0"/>
                        </a:spcAft>
                      </a:pPr>
                      <a:r>
                        <a:rPr lang="en-GB" sz="1100" dirty="0">
                          <a:solidFill>
                            <a:schemeClr val="tx1"/>
                          </a:solidFill>
                          <a:effectLst/>
                        </a:rPr>
                        <a:t>Functionality</a:t>
                      </a:r>
                      <a:endParaRPr lang="en-US" sz="1100" dirty="0">
                        <a:solidFill>
                          <a:schemeClr val="tx1"/>
                        </a:solidFill>
                        <a:effectLst/>
                        <a:latin typeface="Arial" panose="020B0604020202020204" pitchFamily="34" charset="0"/>
                        <a:ea typeface="Arial" panose="020B0604020202020204" pitchFamily="34" charset="0"/>
                      </a:endParaRPr>
                    </a:p>
                  </a:txBody>
                  <a:tcPr marL="44253" marR="44253" marT="44253" marB="44253" anchor="ctr">
                    <a:solidFill>
                      <a:srgbClr val="F8E08E"/>
                    </a:solidFill>
                  </a:tcPr>
                </a:tc>
                <a:tc>
                  <a:txBody>
                    <a:bodyPr/>
                    <a:lstStyle/>
                    <a:p>
                      <a:pPr marL="91440" marR="0">
                        <a:lnSpc>
                          <a:spcPct val="115000"/>
                        </a:lnSpc>
                        <a:spcBef>
                          <a:spcPts val="0"/>
                        </a:spcBef>
                        <a:spcAft>
                          <a:spcPts val="0"/>
                        </a:spcAft>
                      </a:pPr>
                      <a:r>
                        <a:rPr lang="en-GB" sz="900" dirty="0">
                          <a:solidFill>
                            <a:schemeClr val="tx1"/>
                          </a:solidFill>
                          <a:effectLst/>
                        </a:rPr>
                        <a:t>Does the </a:t>
                      </a:r>
                      <a:r>
                        <a:rPr lang="en-GB" sz="900" dirty="0" err="1">
                          <a:solidFill>
                            <a:schemeClr val="tx1"/>
                          </a:solidFill>
                          <a:effectLst/>
                        </a:rPr>
                        <a:t>chatbot</a:t>
                      </a:r>
                      <a:r>
                        <a:rPr lang="en-GB" sz="900" dirty="0">
                          <a:solidFill>
                            <a:schemeClr val="tx1"/>
                          </a:solidFill>
                          <a:effectLst/>
                        </a:rPr>
                        <a:t> do what it is supposed to do, and if so, how good is it? Are there existing alternatives (apps, websites, search engines, etc.) to accomplish the same task?</a:t>
                      </a:r>
                      <a:endParaRPr lang="en-US" sz="900" dirty="0">
                        <a:solidFill>
                          <a:schemeClr val="tx1"/>
                        </a:solidFill>
                        <a:effectLst/>
                        <a:latin typeface="Arial" panose="020B0604020202020204" pitchFamily="34" charset="0"/>
                        <a:ea typeface="Arial" panose="020B0604020202020204" pitchFamily="34" charset="0"/>
                      </a:endParaRPr>
                    </a:p>
                  </a:txBody>
                  <a:tcPr marL="44253" marR="44253" marT="44253" marB="44253" anchor="ctr">
                    <a:solidFill>
                      <a:srgbClr val="F8E08E"/>
                    </a:solidFill>
                  </a:tcPr>
                </a:tc>
                <a:tc>
                  <a:txBody>
                    <a:bodyPr/>
                    <a:lstStyle/>
                    <a:p>
                      <a:pPr marL="91440" marR="0">
                        <a:lnSpc>
                          <a:spcPct val="115000"/>
                        </a:lnSpc>
                        <a:spcBef>
                          <a:spcPts val="0"/>
                        </a:spcBef>
                        <a:spcAft>
                          <a:spcPts val="0"/>
                        </a:spcAft>
                      </a:pPr>
                      <a:r>
                        <a:rPr lang="en-GB" sz="900" dirty="0" err="1">
                          <a:solidFill>
                            <a:schemeClr val="tx1"/>
                          </a:solidFill>
                          <a:effectLst/>
                        </a:rPr>
                        <a:t>Chatbots</a:t>
                      </a:r>
                      <a:r>
                        <a:rPr lang="en-GB" sz="900" dirty="0">
                          <a:solidFill>
                            <a:schemeClr val="tx1"/>
                          </a:solidFill>
                          <a:effectLst/>
                        </a:rPr>
                        <a:t> must accomplish their primary task, outperform alternatives and have adequate domain knowledge.</a:t>
                      </a:r>
                      <a:endParaRPr lang="en-US" sz="900" dirty="0">
                        <a:solidFill>
                          <a:schemeClr val="tx1"/>
                        </a:solidFill>
                        <a:effectLst/>
                        <a:latin typeface="Arial" panose="020B0604020202020204" pitchFamily="34" charset="0"/>
                        <a:ea typeface="Arial" panose="020B0604020202020204" pitchFamily="34" charset="0"/>
                      </a:endParaRPr>
                    </a:p>
                  </a:txBody>
                  <a:tcPr marL="44253" marR="44253" marT="44253" marB="44253" anchor="ctr">
                    <a:solidFill>
                      <a:srgbClr val="F8E08E"/>
                    </a:solidFill>
                  </a:tcPr>
                </a:tc>
                <a:extLst>
                  <a:ext uri="{0D108BD9-81ED-4DB2-BD59-A6C34878D82A}">
                    <a16:rowId xmlns:a16="http://schemas.microsoft.com/office/drawing/2014/main" val="1199736431"/>
                  </a:ext>
                </a:extLst>
              </a:tr>
              <a:tr h="861404">
                <a:tc>
                  <a:txBody>
                    <a:bodyPr/>
                    <a:lstStyle/>
                    <a:p>
                      <a:pPr marL="91440" marR="0">
                        <a:lnSpc>
                          <a:spcPct val="115000"/>
                        </a:lnSpc>
                        <a:spcBef>
                          <a:spcPts val="0"/>
                        </a:spcBef>
                        <a:spcAft>
                          <a:spcPts val="0"/>
                        </a:spcAft>
                      </a:pPr>
                      <a:r>
                        <a:rPr lang="en-GB" sz="1100" dirty="0">
                          <a:solidFill>
                            <a:schemeClr val="tx1"/>
                          </a:solidFill>
                          <a:effectLst/>
                        </a:rPr>
                        <a:t>Conversational Intelligence</a:t>
                      </a:r>
                      <a:endParaRPr lang="en-US" sz="1100" dirty="0">
                        <a:solidFill>
                          <a:schemeClr val="tx1"/>
                        </a:solidFill>
                        <a:effectLst/>
                        <a:latin typeface="Arial" panose="020B0604020202020204" pitchFamily="34" charset="0"/>
                        <a:ea typeface="Arial" panose="020B0604020202020204" pitchFamily="34" charset="0"/>
                      </a:endParaRPr>
                    </a:p>
                  </a:txBody>
                  <a:tcPr marL="44253" marR="44253" marT="44253" marB="44253" anchor="ctr">
                    <a:solidFill>
                      <a:srgbClr val="F8E08E">
                        <a:alpha val="40000"/>
                      </a:srgbClr>
                    </a:solidFill>
                  </a:tcPr>
                </a:tc>
                <a:tc>
                  <a:txBody>
                    <a:bodyPr/>
                    <a:lstStyle/>
                    <a:p>
                      <a:pPr marL="91440" marR="0">
                        <a:lnSpc>
                          <a:spcPct val="115000"/>
                        </a:lnSpc>
                        <a:spcBef>
                          <a:spcPts val="0"/>
                        </a:spcBef>
                        <a:spcAft>
                          <a:spcPts val="0"/>
                        </a:spcAft>
                      </a:pPr>
                      <a:r>
                        <a:rPr lang="en-GB" sz="900" dirty="0">
                          <a:solidFill>
                            <a:schemeClr val="tx1"/>
                          </a:solidFill>
                          <a:effectLst/>
                        </a:rPr>
                        <a:t>Does the </a:t>
                      </a:r>
                      <a:r>
                        <a:rPr lang="en-GB" sz="900" dirty="0" err="1">
                          <a:solidFill>
                            <a:schemeClr val="tx1"/>
                          </a:solidFill>
                          <a:effectLst/>
                        </a:rPr>
                        <a:t>chatbot</a:t>
                      </a:r>
                      <a:r>
                        <a:rPr lang="en-GB" sz="900" dirty="0">
                          <a:solidFill>
                            <a:schemeClr val="tx1"/>
                          </a:solidFill>
                          <a:effectLst/>
                        </a:rPr>
                        <a:t> feel human? Is it witty or easily confused? Can it understand the contextual difference between “I am fine” and “’m going to be fined”? Can it retain and build on the conversation’s context?</a:t>
                      </a:r>
                      <a:endParaRPr lang="en-US" sz="900" dirty="0">
                        <a:solidFill>
                          <a:schemeClr val="tx1"/>
                        </a:solidFill>
                        <a:effectLst/>
                        <a:latin typeface="Arial" panose="020B0604020202020204" pitchFamily="34" charset="0"/>
                        <a:ea typeface="Arial" panose="020B0604020202020204" pitchFamily="34" charset="0"/>
                      </a:endParaRPr>
                    </a:p>
                  </a:txBody>
                  <a:tcPr marL="44253" marR="44253" marT="44253" marB="44253" anchor="ctr">
                    <a:solidFill>
                      <a:srgbClr val="F8E08E">
                        <a:alpha val="40000"/>
                      </a:srgbClr>
                    </a:solidFill>
                  </a:tcPr>
                </a:tc>
                <a:tc>
                  <a:txBody>
                    <a:bodyPr/>
                    <a:lstStyle/>
                    <a:p>
                      <a:pPr marL="91440" marR="0">
                        <a:lnSpc>
                          <a:spcPct val="115000"/>
                        </a:lnSpc>
                        <a:spcBef>
                          <a:spcPts val="0"/>
                        </a:spcBef>
                        <a:spcAft>
                          <a:spcPts val="0"/>
                        </a:spcAft>
                      </a:pPr>
                      <a:r>
                        <a:rPr lang="en-GB" sz="900" dirty="0" err="1">
                          <a:solidFill>
                            <a:schemeClr val="tx1"/>
                          </a:solidFill>
                          <a:effectLst/>
                        </a:rPr>
                        <a:t>Chatbots</a:t>
                      </a:r>
                      <a:r>
                        <a:rPr lang="en-GB" sz="900" dirty="0">
                          <a:solidFill>
                            <a:schemeClr val="tx1"/>
                          </a:solidFill>
                          <a:effectLst/>
                        </a:rPr>
                        <a:t> must have ‘human-like’ </a:t>
                      </a:r>
                      <a:r>
                        <a:rPr lang="en-GB" sz="900" dirty="0" smtClean="0">
                          <a:solidFill>
                            <a:schemeClr val="tx1"/>
                          </a:solidFill>
                          <a:effectLst/>
                        </a:rPr>
                        <a:t>conversational</a:t>
                      </a:r>
                      <a:r>
                        <a:rPr lang="en-US" sz="900" baseline="0" dirty="0" smtClean="0">
                          <a:solidFill>
                            <a:schemeClr val="tx1"/>
                          </a:solidFill>
                          <a:effectLst/>
                        </a:rPr>
                        <a:t> </a:t>
                      </a:r>
                      <a:r>
                        <a:rPr lang="en-GB" sz="900" dirty="0" smtClean="0">
                          <a:solidFill>
                            <a:schemeClr val="tx1"/>
                          </a:solidFill>
                          <a:effectLst/>
                        </a:rPr>
                        <a:t>capabilities </a:t>
                      </a:r>
                      <a:r>
                        <a:rPr lang="en-GB" sz="900" dirty="0">
                          <a:solidFill>
                            <a:schemeClr val="tx1"/>
                          </a:solidFill>
                          <a:effectLst/>
                        </a:rPr>
                        <a:t>and be able </a:t>
                      </a:r>
                      <a:r>
                        <a:rPr lang="en-GB" sz="900" dirty="0" smtClean="0">
                          <a:solidFill>
                            <a:schemeClr val="tx1"/>
                          </a:solidFill>
                          <a:effectLst/>
                        </a:rPr>
                        <a:t>  to </a:t>
                      </a:r>
                      <a:r>
                        <a:rPr lang="en-GB" sz="900" dirty="0">
                          <a:solidFill>
                            <a:schemeClr val="tx1"/>
                          </a:solidFill>
                          <a:effectLst/>
                        </a:rPr>
                        <a:t>preserve context throughout the </a:t>
                      </a:r>
                      <a:r>
                        <a:rPr lang="en-GB" sz="900" dirty="0" smtClean="0">
                          <a:solidFill>
                            <a:schemeClr val="tx1"/>
                          </a:solidFill>
                          <a:effectLst/>
                        </a:rPr>
                        <a:t>    chat </a:t>
                      </a:r>
                      <a:r>
                        <a:rPr lang="en-GB" sz="900" dirty="0">
                          <a:solidFill>
                            <a:schemeClr val="tx1"/>
                          </a:solidFill>
                          <a:effectLst/>
                        </a:rPr>
                        <a:t>session.</a:t>
                      </a:r>
                      <a:endParaRPr lang="en-US" sz="900" dirty="0">
                        <a:solidFill>
                          <a:schemeClr val="tx1"/>
                        </a:solidFill>
                        <a:effectLst/>
                        <a:latin typeface="Arial" panose="020B0604020202020204" pitchFamily="34" charset="0"/>
                        <a:ea typeface="Arial" panose="020B0604020202020204" pitchFamily="34" charset="0"/>
                      </a:endParaRPr>
                    </a:p>
                  </a:txBody>
                  <a:tcPr marL="44253" marR="44253" marT="44253" marB="44253" anchor="ctr">
                    <a:solidFill>
                      <a:srgbClr val="F8E08E">
                        <a:alpha val="40000"/>
                      </a:srgbClr>
                    </a:solidFill>
                  </a:tcPr>
                </a:tc>
                <a:extLst>
                  <a:ext uri="{0D108BD9-81ED-4DB2-BD59-A6C34878D82A}">
                    <a16:rowId xmlns:a16="http://schemas.microsoft.com/office/drawing/2014/main" val="3157106000"/>
                  </a:ext>
                </a:extLst>
              </a:tr>
              <a:tr h="861404">
                <a:tc>
                  <a:txBody>
                    <a:bodyPr/>
                    <a:lstStyle/>
                    <a:p>
                      <a:pPr marL="91440" marR="0">
                        <a:lnSpc>
                          <a:spcPct val="115000"/>
                        </a:lnSpc>
                        <a:spcBef>
                          <a:spcPts val="0"/>
                        </a:spcBef>
                        <a:spcAft>
                          <a:spcPts val="0"/>
                        </a:spcAft>
                      </a:pPr>
                      <a:r>
                        <a:rPr lang="en-GB" sz="1100" dirty="0">
                          <a:solidFill>
                            <a:schemeClr val="tx1"/>
                          </a:solidFill>
                          <a:effectLst/>
                        </a:rPr>
                        <a:t>Personality</a:t>
                      </a:r>
                      <a:endParaRPr lang="en-US" sz="1100" dirty="0">
                        <a:solidFill>
                          <a:schemeClr val="tx1"/>
                        </a:solidFill>
                        <a:effectLst/>
                        <a:latin typeface="Arial" panose="020B0604020202020204" pitchFamily="34" charset="0"/>
                        <a:ea typeface="Arial" panose="020B0604020202020204" pitchFamily="34" charset="0"/>
                      </a:endParaRPr>
                    </a:p>
                  </a:txBody>
                  <a:tcPr marL="44253" marR="44253" marT="44253" marB="44253" anchor="ctr">
                    <a:solidFill>
                      <a:srgbClr val="F8E08E"/>
                    </a:solidFill>
                  </a:tcPr>
                </a:tc>
                <a:tc>
                  <a:txBody>
                    <a:bodyPr/>
                    <a:lstStyle/>
                    <a:p>
                      <a:pPr marL="91440" marR="0">
                        <a:lnSpc>
                          <a:spcPct val="115000"/>
                        </a:lnSpc>
                        <a:spcBef>
                          <a:spcPts val="0"/>
                        </a:spcBef>
                        <a:spcAft>
                          <a:spcPts val="0"/>
                        </a:spcAft>
                      </a:pPr>
                      <a:r>
                        <a:rPr lang="en-GB" sz="900" dirty="0">
                          <a:solidFill>
                            <a:schemeClr val="tx1"/>
                          </a:solidFill>
                          <a:effectLst/>
                        </a:rPr>
                        <a:t>Does the </a:t>
                      </a:r>
                      <a:r>
                        <a:rPr lang="en-GB" sz="900" dirty="0" err="1">
                          <a:solidFill>
                            <a:schemeClr val="tx1"/>
                          </a:solidFill>
                          <a:effectLst/>
                        </a:rPr>
                        <a:t>chatbot</a:t>
                      </a:r>
                      <a:r>
                        <a:rPr lang="en-GB" sz="900" dirty="0">
                          <a:solidFill>
                            <a:schemeClr val="tx1"/>
                          </a:solidFill>
                          <a:effectLst/>
                        </a:rPr>
                        <a:t> have a personality? Can it indulge in humour, enter and exit gracefully? </a:t>
                      </a:r>
                      <a:endParaRPr lang="en-US" sz="900" dirty="0">
                        <a:solidFill>
                          <a:schemeClr val="tx1"/>
                        </a:solidFill>
                        <a:effectLst/>
                        <a:latin typeface="Arial" panose="020B0604020202020204" pitchFamily="34" charset="0"/>
                        <a:ea typeface="Arial" panose="020B0604020202020204" pitchFamily="34" charset="0"/>
                      </a:endParaRPr>
                    </a:p>
                  </a:txBody>
                  <a:tcPr marL="44253" marR="44253" marT="44253" marB="44253" anchor="ctr">
                    <a:solidFill>
                      <a:srgbClr val="F8E08E"/>
                    </a:solidFill>
                  </a:tcPr>
                </a:tc>
                <a:tc>
                  <a:txBody>
                    <a:bodyPr/>
                    <a:lstStyle/>
                    <a:p>
                      <a:pPr marL="91440" marR="0">
                        <a:lnSpc>
                          <a:spcPct val="115000"/>
                        </a:lnSpc>
                        <a:spcBef>
                          <a:spcPts val="0"/>
                        </a:spcBef>
                        <a:spcAft>
                          <a:spcPts val="0"/>
                        </a:spcAft>
                      </a:pPr>
                      <a:r>
                        <a:rPr lang="en-GB" sz="900" dirty="0" err="1">
                          <a:solidFill>
                            <a:schemeClr val="tx1"/>
                          </a:solidFill>
                          <a:effectLst/>
                        </a:rPr>
                        <a:t>Chatbots</a:t>
                      </a:r>
                      <a:r>
                        <a:rPr lang="en-GB" sz="900" dirty="0">
                          <a:solidFill>
                            <a:schemeClr val="tx1"/>
                          </a:solidFill>
                          <a:effectLst/>
                        </a:rPr>
                        <a:t> must have a personality that’s best suited to the domain it’s deployed in. Personalities make a strong impression</a:t>
                      </a:r>
                      <a:r>
                        <a:rPr lang="en-GB" sz="900" dirty="0" smtClean="0">
                          <a:solidFill>
                            <a:schemeClr val="tx1"/>
                          </a:solidFill>
                          <a:effectLst/>
                        </a:rPr>
                        <a:t>.</a:t>
                      </a:r>
                      <a:endParaRPr lang="en-US" sz="900" dirty="0">
                        <a:solidFill>
                          <a:schemeClr val="tx1"/>
                        </a:solidFill>
                        <a:effectLst/>
                        <a:latin typeface="Arial" panose="020B0604020202020204" pitchFamily="34" charset="0"/>
                        <a:ea typeface="Arial" panose="020B0604020202020204" pitchFamily="34" charset="0"/>
                      </a:endParaRPr>
                    </a:p>
                  </a:txBody>
                  <a:tcPr marL="44253" marR="44253" marT="44253" marB="44253" anchor="ctr">
                    <a:solidFill>
                      <a:srgbClr val="F8E08E"/>
                    </a:solidFill>
                  </a:tcPr>
                </a:tc>
                <a:extLst>
                  <a:ext uri="{0D108BD9-81ED-4DB2-BD59-A6C34878D82A}">
                    <a16:rowId xmlns:a16="http://schemas.microsoft.com/office/drawing/2014/main" val="3352278354"/>
                  </a:ext>
                </a:extLst>
              </a:tr>
              <a:tr h="757919">
                <a:tc>
                  <a:txBody>
                    <a:bodyPr/>
                    <a:lstStyle/>
                    <a:p>
                      <a:pPr marL="91440" marR="0">
                        <a:lnSpc>
                          <a:spcPct val="115000"/>
                        </a:lnSpc>
                        <a:spcBef>
                          <a:spcPts val="0"/>
                        </a:spcBef>
                        <a:spcAft>
                          <a:spcPts val="0"/>
                        </a:spcAft>
                      </a:pPr>
                      <a:r>
                        <a:rPr lang="en-GB" sz="1100" dirty="0" smtClean="0">
                          <a:solidFill>
                            <a:schemeClr val="tx1"/>
                          </a:solidFill>
                          <a:effectLst/>
                        </a:rPr>
                        <a:t>Interface</a:t>
                      </a:r>
                      <a:endParaRPr lang="en-US" sz="1100" dirty="0">
                        <a:solidFill>
                          <a:schemeClr val="tx1"/>
                        </a:solidFill>
                        <a:effectLst/>
                        <a:latin typeface="Arial" panose="020B0604020202020204" pitchFamily="34" charset="0"/>
                        <a:ea typeface="Arial" panose="020B0604020202020204" pitchFamily="34" charset="0"/>
                      </a:endParaRPr>
                    </a:p>
                  </a:txBody>
                  <a:tcPr marL="44253" marR="44253" marT="44253" marB="44253" anchor="ctr">
                    <a:solidFill>
                      <a:srgbClr val="F8E08E">
                        <a:alpha val="40000"/>
                      </a:srgbClr>
                    </a:solidFill>
                  </a:tcPr>
                </a:tc>
                <a:tc>
                  <a:txBody>
                    <a:bodyPr/>
                    <a:lstStyle/>
                    <a:p>
                      <a:pPr marL="91440" marR="0">
                        <a:lnSpc>
                          <a:spcPct val="115000"/>
                        </a:lnSpc>
                        <a:spcBef>
                          <a:spcPts val="0"/>
                        </a:spcBef>
                        <a:spcAft>
                          <a:spcPts val="0"/>
                        </a:spcAft>
                      </a:pPr>
                      <a:r>
                        <a:rPr lang="en-GB" sz="900" dirty="0">
                          <a:solidFill>
                            <a:schemeClr val="tx1"/>
                          </a:solidFill>
                          <a:effectLst/>
                        </a:rPr>
                        <a:t>Does the chat bot experience take you outside the chat window? Does the chat bot interact with buttons, text, voice or a combination of all of the above</a:t>
                      </a:r>
                      <a:r>
                        <a:rPr lang="en-GB" sz="900" dirty="0" smtClean="0">
                          <a:solidFill>
                            <a:schemeClr val="tx1"/>
                          </a:solidFill>
                          <a:effectLst/>
                        </a:rPr>
                        <a:t>?</a:t>
                      </a:r>
                      <a:endParaRPr lang="en-US" sz="900" dirty="0">
                        <a:solidFill>
                          <a:schemeClr val="tx1"/>
                        </a:solidFill>
                        <a:effectLst/>
                        <a:latin typeface="Arial" panose="020B0604020202020204" pitchFamily="34" charset="0"/>
                        <a:ea typeface="Arial" panose="020B0604020202020204" pitchFamily="34" charset="0"/>
                      </a:endParaRPr>
                    </a:p>
                  </a:txBody>
                  <a:tcPr marL="44253" marR="44253" marT="44253" marB="44253" anchor="ctr">
                    <a:solidFill>
                      <a:srgbClr val="F8E08E">
                        <a:alpha val="40000"/>
                      </a:srgbClr>
                    </a:solidFill>
                  </a:tcPr>
                </a:tc>
                <a:tc>
                  <a:txBody>
                    <a:bodyPr/>
                    <a:lstStyle/>
                    <a:p>
                      <a:pPr marL="91440" marR="0">
                        <a:lnSpc>
                          <a:spcPct val="115000"/>
                        </a:lnSpc>
                        <a:spcBef>
                          <a:spcPts val="0"/>
                        </a:spcBef>
                        <a:spcAft>
                          <a:spcPts val="0"/>
                        </a:spcAft>
                      </a:pPr>
                      <a:r>
                        <a:rPr lang="en-GB" sz="900" dirty="0" err="1">
                          <a:solidFill>
                            <a:schemeClr val="tx1"/>
                          </a:solidFill>
                          <a:effectLst/>
                        </a:rPr>
                        <a:t>Chatbots</a:t>
                      </a:r>
                      <a:r>
                        <a:rPr lang="en-GB" sz="900" dirty="0">
                          <a:solidFill>
                            <a:schemeClr val="tx1"/>
                          </a:solidFill>
                          <a:effectLst/>
                        </a:rPr>
                        <a:t> should have</a:t>
                      </a:r>
                      <a:endParaRPr lang="en-US" sz="900" dirty="0">
                        <a:solidFill>
                          <a:schemeClr val="tx1"/>
                        </a:solidFill>
                        <a:effectLst/>
                      </a:endParaRPr>
                    </a:p>
                    <a:p>
                      <a:pPr marL="91440" marR="0">
                        <a:lnSpc>
                          <a:spcPct val="115000"/>
                        </a:lnSpc>
                        <a:spcBef>
                          <a:spcPts val="0"/>
                        </a:spcBef>
                        <a:spcAft>
                          <a:spcPts val="0"/>
                        </a:spcAft>
                      </a:pPr>
                      <a:r>
                        <a:rPr lang="en-GB" sz="900" dirty="0">
                          <a:solidFill>
                            <a:schemeClr val="tx1"/>
                          </a:solidFill>
                          <a:effectLst/>
                        </a:rPr>
                        <a:t>interactive elements in the interface, along with the ability to handle text input and minimal external links</a:t>
                      </a:r>
                      <a:r>
                        <a:rPr lang="en-GB" sz="900" dirty="0" smtClean="0">
                          <a:solidFill>
                            <a:schemeClr val="tx1"/>
                          </a:solidFill>
                          <a:effectLst/>
                        </a:rPr>
                        <a:t>.</a:t>
                      </a:r>
                      <a:endParaRPr lang="en-US" sz="900" dirty="0">
                        <a:solidFill>
                          <a:schemeClr val="tx1"/>
                        </a:solidFill>
                        <a:effectLst/>
                        <a:latin typeface="Arial" panose="020B0604020202020204" pitchFamily="34" charset="0"/>
                        <a:ea typeface="Arial" panose="020B0604020202020204" pitchFamily="34" charset="0"/>
                      </a:endParaRPr>
                    </a:p>
                  </a:txBody>
                  <a:tcPr marL="44253" marR="44253" marT="44253" marB="44253" anchor="ctr">
                    <a:solidFill>
                      <a:srgbClr val="F8E08E">
                        <a:alpha val="40000"/>
                      </a:srgbClr>
                    </a:solidFill>
                  </a:tcPr>
                </a:tc>
                <a:extLst>
                  <a:ext uri="{0D108BD9-81ED-4DB2-BD59-A6C34878D82A}">
                    <a16:rowId xmlns:a16="http://schemas.microsoft.com/office/drawing/2014/main" val="1241744901"/>
                  </a:ext>
                </a:extLst>
              </a:tr>
            </a:tbl>
          </a:graphicData>
        </a:graphic>
      </p:graphicFrame>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9775" y="2603359"/>
            <a:ext cx="1889919" cy="1922318"/>
          </a:xfrm>
          <a:prstGeom prst="rect">
            <a:avLst/>
          </a:prstGeom>
        </p:spPr>
      </p:pic>
    </p:spTree>
    <p:extLst>
      <p:ext uri="{BB962C8B-B14F-4D97-AF65-F5344CB8AC3E}">
        <p14:creationId xmlns:p14="http://schemas.microsoft.com/office/powerpoint/2010/main" val="3289446683"/>
      </p:ext>
    </p:extLst>
  </p:cSld>
  <p:clrMapOvr>
    <a:masterClrMapping/>
  </p:clrMapOvr>
  <p:transition spd="med">
    <p:pull dir="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3"/>
</p:tagLst>
</file>

<file path=ppt/theme/theme1.xml><?xml version="1.0" encoding="utf-8"?>
<a:theme xmlns:a="http://schemas.openxmlformats.org/drawingml/2006/main" name="5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51769</TotalTime>
  <Words>260</Words>
  <Application>Microsoft Office PowerPoint</Application>
  <PresentationFormat>On-screen Show (16:9)</PresentationFormat>
  <Paragraphs>18</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Georgia</vt:lpstr>
      <vt:lpstr>Raleway</vt:lpstr>
      <vt:lpstr>Times New Roman</vt:lpstr>
      <vt:lpstr>5_Office Theme</vt:lpstr>
      <vt:lpstr>Table #2: Four-pillar chatbot strategy framework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archana.meenakshi</dc:creator>
  <cp:lastModifiedBy>Saptarshi Chaudhury</cp:lastModifiedBy>
  <cp:revision>2021</cp:revision>
  <dcterms:created xsi:type="dcterms:W3CDTF">2013-05-15T18:04:49Z</dcterms:created>
  <dcterms:modified xsi:type="dcterms:W3CDTF">2020-02-06T06:19:43Z</dcterms:modified>
</cp:coreProperties>
</file>