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notesMasterIdLst>
    <p:notesMasterId r:id="rId3"/>
  </p:notesMasterIdLst>
  <p:handoutMasterIdLst>
    <p:handoutMasterId r:id="rId4"/>
  </p:handoutMasterIdLst>
  <p:sldIdLst>
    <p:sldId id="963" r:id="rId2"/>
  </p:sldIdLst>
  <p:sldSz cx="9144000" cy="5143500" type="screen16x9"/>
  <p:notesSz cx="6858000" cy="91440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388694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777251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165896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554497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1943192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331769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2720393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108993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239">
          <p15:clr>
            <a:srgbClr val="A4A3A4"/>
          </p15:clr>
        </p15:guide>
        <p15:guide id="3" pos="5759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EBB"/>
    <a:srgbClr val="042B58"/>
    <a:srgbClr val="E3E7EC"/>
    <a:srgbClr val="9BCBEB"/>
    <a:srgbClr val="172B54"/>
    <a:srgbClr val="F8E08E"/>
    <a:srgbClr val="E6E6E6"/>
    <a:srgbClr val="F3F3F3"/>
    <a:srgbClr val="284476"/>
    <a:srgbClr val="628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5907" autoAdjust="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>
        <p:guide orient="horz"/>
        <p:guide orient="horz" pos="3239"/>
        <p:guide pos="5759"/>
        <p:guide/>
      </p:guideLst>
    </p:cSldViewPr>
  </p:slideViewPr>
  <p:outlineViewPr>
    <p:cViewPr>
      <p:scale>
        <a:sx n="33" d="100"/>
        <a:sy n="33" d="100"/>
      </p:scale>
      <p:origin x="0" y="-142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466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9BC71E6C-6C63-46E9-818F-C0B1345BF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4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2F5E0E5-580A-48AC-B885-79B819874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08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38869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7772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16589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55449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1943192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1769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0393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08993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733927"/>
            <a:ext cx="9144000" cy="409575"/>
          </a:xfrm>
          <a:prstGeom prst="rect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0" tIns="34289" rIns="68510" bIns="34289" rtlCol="0" anchor="ctr"/>
          <a:lstStyle/>
          <a:p>
            <a:pPr algn="l" defTabSz="685001" fontAlgn="auto">
              <a:spcBef>
                <a:spcPts val="0"/>
              </a:spcBef>
              <a:spcAft>
                <a:spcPts val="0"/>
              </a:spcAft>
            </a:pPr>
            <a:endParaRPr lang="en-GB" sz="800" b="0" dirty="0">
              <a:solidFill>
                <a:srgbClr val="FF9F5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6657"/>
            <a:ext cx="7254240" cy="594836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68" y="982641"/>
            <a:ext cx="8567382" cy="345970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5879" y="4840201"/>
            <a:ext cx="4657652" cy="196206"/>
          </a:xfrm>
          <a:prstGeom prst="rect">
            <a:avLst/>
          </a:prstGeom>
          <a:noFill/>
        </p:spPr>
        <p:txBody>
          <a:bodyPr wrap="square" lIns="68510" tIns="34289" rIns="68510" bIns="34289" rtlCol="0">
            <a:spAutoFit/>
          </a:bodyPr>
          <a:lstStyle/>
          <a:p>
            <a:pPr algn="l" defTabSz="685001" fontAlgn="auto">
              <a:spcBef>
                <a:spcPts val="0"/>
              </a:spcBef>
              <a:spcAft>
                <a:spcPts val="0"/>
              </a:spcAft>
            </a:pPr>
            <a:r>
              <a:rPr lang="en-US" sz="800" b="0" dirty="0">
                <a:solidFill>
                  <a:prstClr val="white"/>
                </a:solidFill>
                <a:latin typeface="Calibri"/>
              </a:rPr>
              <a:t>© FIRSTSOURCE </a:t>
            </a:r>
            <a:r>
              <a:rPr lang="en-US" sz="800" b="0" dirty="0" smtClean="0">
                <a:solidFill>
                  <a:prstClr val="white"/>
                </a:solidFill>
                <a:latin typeface="Calibri"/>
              </a:rPr>
              <a:t>2020</a:t>
            </a:r>
            <a:endParaRPr lang="en-US" sz="800" b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702040" y="4823299"/>
            <a:ext cx="441960" cy="242372"/>
          </a:xfrm>
          <a:prstGeom prst="rect">
            <a:avLst/>
          </a:prstGeom>
          <a:noFill/>
        </p:spPr>
        <p:txBody>
          <a:bodyPr wrap="square" lIns="68510" tIns="34289" rIns="68510" bIns="34289" rtlCol="0">
            <a:spAutoFit/>
          </a:bodyPr>
          <a:lstStyle/>
          <a:p>
            <a:pPr algn="ctr" defTabSz="685001" fontAlgn="auto">
              <a:spcBef>
                <a:spcPts val="0"/>
              </a:spcBef>
              <a:spcAft>
                <a:spcPts val="0"/>
              </a:spcAft>
            </a:pPr>
            <a:fld id="{B57841A4-3BD3-4A23-89E2-C3938D01584F}" type="slidenum">
              <a:rPr lang="en-GB" sz="1100" b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68500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1100" b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702040" y="4733927"/>
            <a:ext cx="0" cy="4095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702047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1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68510" tIns="34289" rIns="68510" bIns="342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10" tIns="34289" rIns="68510" bIns="342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10" tIns="34289" rIns="68510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001" fontAlgn="auto">
              <a:spcBef>
                <a:spcPts val="0"/>
              </a:spcBef>
              <a:spcAft>
                <a:spcPts val="0"/>
              </a:spcAft>
            </a:pPr>
            <a:fld id="{2D690DEA-3ECE-4C86-B351-377605859829}" type="datetime1">
              <a:rPr lang="en-GB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001" fontAlgn="auto">
                <a:spcBef>
                  <a:spcPts val="0"/>
                </a:spcBef>
                <a:spcAft>
                  <a:spcPts val="0"/>
                </a:spcAft>
              </a:pPr>
              <a:t>06/02/2020</a:t>
            </a:fld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10" tIns="34289" rIns="68510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001" fontAlgn="auto">
              <a:spcBef>
                <a:spcPts val="0"/>
              </a:spcBef>
              <a:spcAft>
                <a:spcPts val="0"/>
              </a:spcAft>
            </a:pPr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10" tIns="34289" rIns="68510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001" fontAlgn="auto">
              <a:spcBef>
                <a:spcPts val="0"/>
              </a:spcBef>
              <a:spcAft>
                <a:spcPts val="0"/>
              </a:spcAft>
            </a:pPr>
            <a:fld id="{7387A5A3-1749-460A-9A97-E605EA3DF1A0}" type="slidenum">
              <a:rPr lang="en-GB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00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66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hf sldNum="0" hdr="0" ftr="0"/>
  <p:txStyles>
    <p:titleStyle>
      <a:lvl1pPr algn="l" defTabSz="684984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58" indent="-171258" algn="l" defTabSz="68498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773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241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710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180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694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186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8678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193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7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984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476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968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483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951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42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989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972"/>
            <a:ext cx="9144000" cy="4010892"/>
          </a:xfrm>
          <a:prstGeom prst="rect">
            <a:avLst/>
          </a:prstGeom>
          <a:solidFill>
            <a:srgbClr val="D0DEB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294" y="125106"/>
            <a:ext cx="932688" cy="496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75" y="0"/>
            <a:ext cx="7254240" cy="7169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855"/>
                </a:solidFill>
              </a:rPr>
              <a:t>Table #1: </a:t>
            </a:r>
            <a:r>
              <a:rPr lang="en-GB" sz="2400" dirty="0" err="1" smtClean="0">
                <a:solidFill>
                  <a:srgbClr val="002855"/>
                </a:solidFill>
              </a:rPr>
              <a:t>Chatbot</a:t>
            </a:r>
            <a:r>
              <a:rPr lang="en-GB" sz="2400" dirty="0" smtClean="0">
                <a:solidFill>
                  <a:srgbClr val="002855"/>
                </a:solidFill>
              </a:rPr>
              <a:t> </a:t>
            </a:r>
            <a:r>
              <a:rPr lang="en-GB" sz="2400" dirty="0">
                <a:solidFill>
                  <a:srgbClr val="002855"/>
                </a:solidFill>
              </a:rPr>
              <a:t>maturity matrix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5507182" y="1182155"/>
            <a:ext cx="0" cy="3054192"/>
          </a:xfrm>
          <a:prstGeom prst="line">
            <a:avLst/>
          </a:prstGeom>
          <a:ln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72533"/>
              </p:ext>
            </p:extLst>
          </p:nvPr>
        </p:nvGraphicFramePr>
        <p:xfrm>
          <a:off x="2638690" y="844304"/>
          <a:ext cx="6194304" cy="3768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346">
                  <a:extLst>
                    <a:ext uri="{9D8B030D-6E8A-4147-A177-3AD203B41FA5}">
                      <a16:colId xmlns:a16="http://schemas.microsoft.com/office/drawing/2014/main" val="947522003"/>
                    </a:ext>
                  </a:extLst>
                </a:gridCol>
                <a:gridCol w="2663019">
                  <a:extLst>
                    <a:ext uri="{9D8B030D-6E8A-4147-A177-3AD203B41FA5}">
                      <a16:colId xmlns:a16="http://schemas.microsoft.com/office/drawing/2014/main" val="2730553152"/>
                    </a:ext>
                  </a:extLst>
                </a:gridCol>
                <a:gridCol w="2265939">
                  <a:extLst>
                    <a:ext uri="{9D8B030D-6E8A-4147-A177-3AD203B41FA5}">
                      <a16:colId xmlns:a16="http://schemas.microsoft.com/office/drawing/2014/main" val="1005492894"/>
                    </a:ext>
                  </a:extLst>
                </a:gridCol>
              </a:tblGrid>
              <a:tr h="582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</a:rPr>
                        <a:t>Chatbot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 Maturity Level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7577" marR="57577" marT="57577" marB="57577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Characteristics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7577" marR="57577" marT="57577" marB="57577" anchor="ctr"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Target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  <a:effectLst/>
                        </a:rPr>
                        <a:t>Chatbot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 Deployment 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Opportunities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183" marR="62183" marT="0" marB="0" anchor="ctr">
                    <a:solidFill>
                      <a:srgbClr val="0028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10930"/>
                  </a:ext>
                </a:extLst>
              </a:tr>
              <a:tr h="1106538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Immature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7577" marR="57577" marT="57577" marB="57577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No Natural Language Processing 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             (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NLP)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No learning. The </a:t>
                      </a:r>
                      <a:r>
                        <a:rPr lang="en-GB" sz="1000" dirty="0" err="1">
                          <a:effectLst/>
                          <a:latin typeface="+mn-lt"/>
                        </a:rPr>
                        <a:t>chatbot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 cannot 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             learn 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by itself from its interactions 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           with 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customers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16121" marR="16121" marT="57577" marB="57577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Simple Q&amp;A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2183" marR="62183" marT="0" marB="0" anchor="ctr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057178"/>
                  </a:ext>
                </a:extLst>
              </a:tr>
              <a:tr h="519727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Infant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7577" marR="57577" marT="57577" marB="57577" anchor="ctr"/>
                </a:tc>
                <a:tc>
                  <a:txBody>
                    <a:bodyPr/>
                    <a:lstStyle/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  <a:latin typeface="+mn-lt"/>
                        </a:rPr>
                        <a:t>Simple NLP</a:t>
                      </a:r>
                      <a:endParaRPr lang="en-US" sz="1000">
                        <a:effectLst/>
                        <a:latin typeface="+mn-lt"/>
                      </a:endParaRPr>
                    </a:p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  <a:latin typeface="+mn-lt"/>
                        </a:rPr>
                        <a:t>No learning</a:t>
                      </a:r>
                      <a:endParaRPr lang="en-US" sz="100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16121" marR="16121" marT="57577" marB="57577" anchor="ctr"/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Simple Q&amp;A + actions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2183" marR="62183" marT="0" marB="0" anchor="ctr"/>
                </a:tc>
                <a:extLst>
                  <a:ext uri="{0D108BD9-81ED-4DB2-BD59-A6C34878D82A}">
                    <a16:rowId xmlns:a16="http://schemas.microsoft.com/office/drawing/2014/main" val="4042984674"/>
                  </a:ext>
                </a:extLst>
              </a:tr>
              <a:tr h="519727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7577" marR="57577" marT="57577" marB="57577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NLP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Supervised learning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16121" marR="16121" marT="57577" marB="57577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Moderate conversation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2183" marR="62183" marT="0" marB="0" anchor="ctr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854821"/>
                  </a:ext>
                </a:extLst>
              </a:tr>
              <a:tr h="519727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Advanced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7577" marR="57577" marT="57577" marB="57577" anchor="ctr"/>
                </a:tc>
                <a:tc>
                  <a:txBody>
                    <a:bodyPr/>
                    <a:lstStyle/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  <a:latin typeface="+mn-lt"/>
                        </a:rPr>
                        <a:t>NLP + context</a:t>
                      </a:r>
                      <a:endParaRPr lang="en-US" sz="1000">
                        <a:effectLst/>
                        <a:latin typeface="+mn-lt"/>
                      </a:endParaRPr>
                    </a:p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  <a:latin typeface="+mn-lt"/>
                        </a:rPr>
                        <a:t>Self-learning</a:t>
                      </a:r>
                      <a:endParaRPr lang="en-US" sz="100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16121" marR="16121" marT="57577" marB="57577" anchor="ctr"/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Intelligent conversation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2183" marR="62183" marT="0" marB="0" anchor="ctr"/>
                </a:tc>
                <a:extLst>
                  <a:ext uri="{0D108BD9-81ED-4DB2-BD59-A6C34878D82A}">
                    <a16:rowId xmlns:a16="http://schemas.microsoft.com/office/drawing/2014/main" val="3258547366"/>
                  </a:ext>
                </a:extLst>
              </a:tr>
              <a:tr h="519727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</a:rPr>
                        <a:t>Futuristic</a:t>
                      </a:r>
                      <a:endParaRPr lang="en-GB" sz="1000" baseline="0" dirty="0" smtClean="0">
                        <a:effectLst/>
                        <a:latin typeface="+mn-lt"/>
                      </a:endParaRPr>
                    </a:p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</a:rPr>
                        <a:t>research </a:t>
                      </a:r>
                      <a:r>
                        <a:rPr lang="en-GB" sz="1000" dirty="0">
                          <a:effectLst/>
                          <a:latin typeface="+mn-lt"/>
                        </a:rPr>
                        <a:t>areas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57577" marR="57577" marT="57577" marB="57577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NLP + context + emotion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marL="51392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Self-learning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16121" marR="16121" marT="57577" marB="57577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Fluent conversation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2183" marR="62183" marT="0" marB="0" anchor="ctr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85056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225494" y="3784494"/>
            <a:ext cx="1887963" cy="828130"/>
          </a:xfrm>
          <a:prstGeom prst="rect">
            <a:avLst/>
          </a:prstGeom>
        </p:spPr>
        <p:txBody>
          <a:bodyPr vert="horz" lIns="68508" tIns="34289" rIns="68508" bIns="34289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Playfair Display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You </a:t>
            </a:r>
            <a:r>
              <a:rPr lang="en-GB" sz="11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can use this </a:t>
            </a:r>
            <a:r>
              <a:rPr lang="en-GB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Chatbot</a:t>
            </a:r>
            <a:r>
              <a:rPr lang="en-GB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Maturity </a:t>
            </a: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Matrix </a:t>
            </a:r>
            <a:r>
              <a:rPr lang="en-GB" sz="11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to evaluate your </a:t>
            </a:r>
            <a:r>
              <a:rPr lang="en-GB" sz="1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readiness</a:t>
            </a:r>
          </a:p>
          <a:p>
            <a:pPr>
              <a:lnSpc>
                <a:spcPct val="100000"/>
              </a:lnSpc>
            </a:pPr>
            <a:r>
              <a:rPr lang="en-GB" sz="1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and </a:t>
            </a:r>
            <a:r>
              <a:rPr lang="en-GB" sz="11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target early success.</a:t>
            </a:r>
            <a:endParaRPr lang="en-US" sz="1100" b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70980" y="2541370"/>
            <a:ext cx="213430" cy="436411"/>
            <a:chOff x="5978482" y="1840230"/>
            <a:chExt cx="1512168" cy="3092012"/>
          </a:xfrm>
          <a:solidFill>
            <a:srgbClr val="D0DEBB"/>
          </a:solidFill>
        </p:grpSpPr>
        <p:sp>
          <p:nvSpPr>
            <p:cNvPr id="26" name="Diagonal Stripe 25"/>
            <p:cNvSpPr/>
            <p:nvPr/>
          </p:nvSpPr>
          <p:spPr>
            <a:xfrm>
              <a:off x="5978482" y="3420074"/>
              <a:ext cx="1512168" cy="1512168"/>
            </a:xfrm>
            <a:prstGeom prst="diagStrip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200" err="1">
                <a:solidFill>
                  <a:schemeClr val="tx2"/>
                </a:solidFill>
                <a:latin typeface="Raleway" panose="020B0503030101060003" pitchFamily="34" charset="0"/>
              </a:endParaRPr>
            </a:p>
          </p:txBody>
        </p:sp>
        <p:sp>
          <p:nvSpPr>
            <p:cNvPr id="27" name="Diagonal Stripe 26"/>
            <p:cNvSpPr/>
            <p:nvPr/>
          </p:nvSpPr>
          <p:spPr>
            <a:xfrm flipV="1">
              <a:off x="5978482" y="1840230"/>
              <a:ext cx="1512168" cy="1512168"/>
            </a:xfrm>
            <a:prstGeom prst="diagStrip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200" err="1">
                <a:solidFill>
                  <a:schemeClr val="tx2"/>
                </a:solidFill>
                <a:latin typeface="Raleway" panose="020B0503030101060003" pitchFamily="34" charset="0"/>
              </a:endParaRP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>
          <a:xfrm>
            <a:off x="225494" y="929962"/>
            <a:ext cx="1887963" cy="761202"/>
          </a:xfrm>
          <a:prstGeom prst="rect">
            <a:avLst/>
          </a:prstGeom>
        </p:spPr>
        <p:txBody>
          <a:bodyPr vert="horz" lIns="68508" tIns="34289" rIns="68508" bIns="34289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Playfair Display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Start your </a:t>
            </a:r>
            <a:r>
              <a:rPr lang="en-GB" sz="11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chatbot</a:t>
            </a:r>
            <a:r>
              <a:rPr lang="en-GB" sz="11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journey where it is most contextually relevant to your business and customer service </a:t>
            </a:r>
            <a:r>
              <a:rPr lang="en-GB" sz="1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objectives.</a:t>
            </a:r>
            <a:endParaRPr lang="en-US" sz="1100" b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1513" y="1807186"/>
            <a:ext cx="1904779" cy="1904779"/>
          </a:xfrm>
          <a:prstGeom prst="ellipse">
            <a:avLst/>
          </a:prstGeom>
          <a:solidFill>
            <a:srgbClr val="D0DEBB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82" y="2132838"/>
            <a:ext cx="1387581" cy="130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77082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51768</TotalTime>
  <Words>107</Words>
  <Application>Microsoft Office PowerPoint</Application>
  <PresentationFormat>On-screen Show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Raleway</vt:lpstr>
      <vt:lpstr>Times New Roman</vt:lpstr>
      <vt:lpstr>5_Office Theme</vt:lpstr>
      <vt:lpstr>Table #1: Chatbot maturity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archana.meenakshi</dc:creator>
  <cp:lastModifiedBy>Saptarshi Chaudhury</cp:lastModifiedBy>
  <cp:revision>2021</cp:revision>
  <dcterms:created xsi:type="dcterms:W3CDTF">2013-05-15T18:04:49Z</dcterms:created>
  <dcterms:modified xsi:type="dcterms:W3CDTF">2020-02-06T06:18:33Z</dcterms:modified>
</cp:coreProperties>
</file>