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6" r:id="rId1"/>
  </p:sldMasterIdLst>
  <p:notesMasterIdLst>
    <p:notesMasterId r:id="rId3"/>
  </p:notesMasterIdLst>
  <p:handoutMasterIdLst>
    <p:handoutMasterId r:id="rId4"/>
  </p:handoutMasterIdLst>
  <p:sldIdLst>
    <p:sldId id="963" r:id="rId2"/>
  </p:sldIdLst>
  <p:sldSz cx="9144000" cy="5143500" type="screen16x9"/>
  <p:notesSz cx="6858000" cy="9144000"/>
  <p:custDataLst>
    <p:tags r:id="rId5"/>
  </p:custDataLst>
  <p:defaultTextStyle>
    <a:defPPr>
      <a:defRPr lang="en-US"/>
    </a:defPPr>
    <a:lvl1pPr algn="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1pPr>
    <a:lvl2pPr marL="388694" algn="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2pPr>
    <a:lvl3pPr marL="777251" algn="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3pPr>
    <a:lvl4pPr marL="1165896" algn="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4pPr>
    <a:lvl5pPr marL="1554497" algn="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5pPr>
    <a:lvl6pPr marL="1943192" algn="l" defTabSz="777251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6pPr>
    <a:lvl7pPr marL="2331769" algn="l" defTabSz="777251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7pPr>
    <a:lvl8pPr marL="2720393" algn="l" defTabSz="777251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8pPr>
    <a:lvl9pPr marL="3108993" algn="l" defTabSz="777251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orient="horz" pos="3239">
          <p15:clr>
            <a:srgbClr val="A4A3A4"/>
          </p15:clr>
        </p15:guide>
        <p15:guide id="3" pos="5759">
          <p15:clr>
            <a:srgbClr val="A4A3A4"/>
          </p15:clr>
        </p15:guide>
        <p15:guide id="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EBB"/>
    <a:srgbClr val="042B58"/>
    <a:srgbClr val="E3E7EC"/>
    <a:srgbClr val="9BCBEB"/>
    <a:srgbClr val="172B54"/>
    <a:srgbClr val="F8E08E"/>
    <a:srgbClr val="E6E6E6"/>
    <a:srgbClr val="F3F3F3"/>
    <a:srgbClr val="284476"/>
    <a:srgbClr val="6283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5907" autoAdjust="0"/>
  </p:normalViewPr>
  <p:slideViewPr>
    <p:cSldViewPr snapToGrid="0">
      <p:cViewPr varScale="1">
        <p:scale>
          <a:sx n="92" d="100"/>
          <a:sy n="92" d="100"/>
        </p:scale>
        <p:origin x="756" y="66"/>
      </p:cViewPr>
      <p:guideLst>
        <p:guide orient="horz"/>
        <p:guide orient="horz" pos="3239"/>
        <p:guide pos="5759"/>
        <p:guide/>
      </p:guideLst>
    </p:cSldViewPr>
  </p:slideViewPr>
  <p:outlineViewPr>
    <p:cViewPr>
      <p:scale>
        <a:sx n="33" d="100"/>
        <a:sy n="33" d="100"/>
      </p:scale>
      <p:origin x="0" y="-1422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466"/>
    </p:cViewPr>
  </p:sorterViewPr>
  <p:notesViewPr>
    <p:cSldViewPr snapToGrid="0">
      <p:cViewPr varScale="1">
        <p:scale>
          <a:sx n="56" d="100"/>
          <a:sy n="56" d="100"/>
        </p:scale>
        <p:origin x="2856" y="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9BC71E6C-6C63-46E9-818F-C0B1345BFA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849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82F5E0E5-580A-48AC-B885-79B8198740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6081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388694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777251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165896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554497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1943192" algn="l" defTabSz="77725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31769" algn="l" defTabSz="77725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20393" algn="l" defTabSz="77725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08993" algn="l" defTabSz="77725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733927"/>
            <a:ext cx="9144000" cy="409575"/>
          </a:xfrm>
          <a:prstGeom prst="rect">
            <a:avLst/>
          </a:prstGeom>
          <a:solidFill>
            <a:srgbClr val="002855"/>
          </a:solidFill>
          <a:ln>
            <a:solidFill>
              <a:srgbClr val="0028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10" tIns="34289" rIns="68510" bIns="34289" rtlCol="0" anchor="ctr"/>
          <a:lstStyle/>
          <a:p>
            <a:pPr algn="l" defTabSz="685001" fontAlgn="auto">
              <a:spcBef>
                <a:spcPts val="0"/>
              </a:spcBef>
              <a:spcAft>
                <a:spcPts val="0"/>
              </a:spcAft>
            </a:pPr>
            <a:endParaRPr lang="en-GB" sz="800" b="0" dirty="0">
              <a:solidFill>
                <a:srgbClr val="FF9F5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" y="76657"/>
            <a:ext cx="7254240" cy="594836"/>
          </a:xfrm>
        </p:spPr>
        <p:txBody>
          <a:bodyPr>
            <a:normAutofit/>
          </a:bodyPr>
          <a:lstStyle>
            <a:lvl1pPr>
              <a:defRPr sz="210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368" y="982641"/>
            <a:ext cx="8567382" cy="3459707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defRPr>
            </a:lvl1pPr>
            <a:lvl2pPr>
              <a:defRPr sz="15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defRPr>
            </a:lvl2pPr>
            <a:lvl3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defRPr>
            </a:lvl3pPr>
            <a:lvl4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defRPr>
            </a:lvl4pPr>
            <a:lvl5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05879" y="4840201"/>
            <a:ext cx="4657652" cy="196206"/>
          </a:xfrm>
          <a:prstGeom prst="rect">
            <a:avLst/>
          </a:prstGeom>
          <a:noFill/>
        </p:spPr>
        <p:txBody>
          <a:bodyPr wrap="square" lIns="68510" tIns="34289" rIns="68510" bIns="34289" rtlCol="0">
            <a:spAutoFit/>
          </a:bodyPr>
          <a:lstStyle/>
          <a:p>
            <a:pPr algn="l" defTabSz="685001" fontAlgn="auto">
              <a:spcBef>
                <a:spcPts val="0"/>
              </a:spcBef>
              <a:spcAft>
                <a:spcPts val="0"/>
              </a:spcAft>
            </a:pPr>
            <a:r>
              <a:rPr lang="en-US" sz="800" b="0" dirty="0">
                <a:solidFill>
                  <a:prstClr val="white"/>
                </a:solidFill>
                <a:latin typeface="Calibri"/>
              </a:rPr>
              <a:t>© FIRSTSOURCE </a:t>
            </a:r>
            <a:r>
              <a:rPr lang="en-US" sz="800" b="0" dirty="0" smtClean="0">
                <a:solidFill>
                  <a:prstClr val="white"/>
                </a:solidFill>
                <a:latin typeface="Calibri"/>
              </a:rPr>
              <a:t>2020</a:t>
            </a:r>
            <a:endParaRPr lang="en-US" sz="800" b="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8702040" y="4823299"/>
            <a:ext cx="441960" cy="242372"/>
          </a:xfrm>
          <a:prstGeom prst="rect">
            <a:avLst/>
          </a:prstGeom>
          <a:noFill/>
        </p:spPr>
        <p:txBody>
          <a:bodyPr wrap="square" lIns="68510" tIns="34289" rIns="68510" bIns="34289" rtlCol="0">
            <a:spAutoFit/>
          </a:bodyPr>
          <a:lstStyle/>
          <a:p>
            <a:pPr algn="ctr" defTabSz="685001" fontAlgn="auto">
              <a:spcBef>
                <a:spcPts val="0"/>
              </a:spcBef>
              <a:spcAft>
                <a:spcPts val="0"/>
              </a:spcAft>
            </a:pPr>
            <a:fld id="{B57841A4-3BD3-4A23-89E2-C3938D01584F}" type="slidenum">
              <a:rPr lang="en-GB" sz="1100" b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 defTabSz="685001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 sz="1100" b="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8702040" y="4733927"/>
            <a:ext cx="0" cy="40957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0" y="702047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5189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7"/>
            <a:ext cx="7886700" cy="994172"/>
          </a:xfrm>
          <a:prstGeom prst="rect">
            <a:avLst/>
          </a:prstGeom>
        </p:spPr>
        <p:txBody>
          <a:bodyPr vert="horz" lIns="68510" tIns="34289" rIns="68510" bIns="3428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 vert="horz" lIns="68510" tIns="34289" rIns="68510" bIns="342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68510" tIns="34289" rIns="68510" bIns="34289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001" fontAlgn="auto">
              <a:spcBef>
                <a:spcPts val="0"/>
              </a:spcBef>
              <a:spcAft>
                <a:spcPts val="0"/>
              </a:spcAft>
            </a:pPr>
            <a:fld id="{2D690DEA-3ECE-4C86-B351-377605859829}" type="datetime1">
              <a:rPr lang="en-GB" b="0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685001" fontAlgn="auto">
                <a:spcBef>
                  <a:spcPts val="0"/>
                </a:spcBef>
                <a:spcAft>
                  <a:spcPts val="0"/>
                </a:spcAft>
              </a:pPr>
              <a:t>06/02/2020</a:t>
            </a:fld>
            <a:endParaRPr lang="en-GB" b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68510" tIns="34289" rIns="68510" bIns="34289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001" fontAlgn="auto">
              <a:spcBef>
                <a:spcPts val="0"/>
              </a:spcBef>
              <a:spcAft>
                <a:spcPts val="0"/>
              </a:spcAft>
            </a:pPr>
            <a:endParaRPr lang="en-GB" b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68510" tIns="34289" rIns="68510" bIns="34289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001" fontAlgn="auto">
              <a:spcBef>
                <a:spcPts val="0"/>
              </a:spcBef>
              <a:spcAft>
                <a:spcPts val="0"/>
              </a:spcAft>
            </a:pPr>
            <a:fld id="{7387A5A3-1749-460A-9A97-E605EA3DF1A0}" type="slidenum">
              <a:rPr lang="en-GB" b="0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685001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 b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37669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8" r:id="rId1"/>
  </p:sldLayoutIdLst>
  <p:hf sldNum="0" hdr="0" ftr="0"/>
  <p:txStyles>
    <p:titleStyle>
      <a:lvl1pPr algn="l" defTabSz="684984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258" indent="-171258" algn="l" defTabSz="684984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3773" indent="-171258" algn="l" defTabSz="68498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6241" indent="-171258" algn="l" defTabSz="68498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98710" indent="-171258" algn="l" defTabSz="68498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1180" indent="-171258" algn="l" defTabSz="68498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3694" indent="-171258" algn="l" defTabSz="68498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6186" indent="-171258" algn="l" defTabSz="68498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68678" indent="-171258" algn="l" defTabSz="68498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1193" indent="-171258" algn="l" defTabSz="68498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49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470" algn="l" defTabSz="6849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4984" algn="l" defTabSz="6849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7476" algn="l" defTabSz="6849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69968" algn="l" defTabSz="6849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2483" algn="l" defTabSz="6849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4951" algn="l" defTabSz="6849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97420" algn="l" defTabSz="6849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39890" algn="l" defTabSz="6849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716972"/>
            <a:ext cx="9144000" cy="4010892"/>
          </a:xfrm>
          <a:prstGeom prst="rect">
            <a:avLst/>
          </a:prstGeom>
          <a:solidFill>
            <a:srgbClr val="D0DEBB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1294" y="125106"/>
            <a:ext cx="932688" cy="49662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775" y="0"/>
            <a:ext cx="7254240" cy="716972"/>
          </a:xfrm>
        </p:spPr>
        <p:txBody>
          <a:bodyPr>
            <a:normAutofit/>
          </a:bodyPr>
          <a:lstStyle/>
          <a:p>
            <a:r>
              <a:rPr lang="en-GB" sz="2400" dirty="0" smtClean="0">
                <a:solidFill>
                  <a:srgbClr val="002855"/>
                </a:solidFill>
              </a:rPr>
              <a:t>Table #1: </a:t>
            </a:r>
            <a:r>
              <a:rPr lang="en-GB" sz="2400" dirty="0" err="1" smtClean="0">
                <a:solidFill>
                  <a:srgbClr val="002855"/>
                </a:solidFill>
              </a:rPr>
              <a:t>Chatbot</a:t>
            </a:r>
            <a:r>
              <a:rPr lang="en-GB" sz="2400" dirty="0" smtClean="0">
                <a:solidFill>
                  <a:srgbClr val="002855"/>
                </a:solidFill>
              </a:rPr>
              <a:t> </a:t>
            </a:r>
            <a:r>
              <a:rPr lang="en-GB" sz="2400" dirty="0">
                <a:solidFill>
                  <a:srgbClr val="002855"/>
                </a:solidFill>
              </a:rPr>
              <a:t>maturity matrix</a:t>
            </a:r>
          </a:p>
        </p:txBody>
      </p:sp>
      <p:cxnSp>
        <p:nvCxnSpPr>
          <p:cNvPr id="127" name="Straight Connector 126"/>
          <p:cNvCxnSpPr/>
          <p:nvPr/>
        </p:nvCxnSpPr>
        <p:spPr>
          <a:xfrm>
            <a:off x="5507182" y="1182155"/>
            <a:ext cx="0" cy="3054192"/>
          </a:xfrm>
          <a:prstGeom prst="line">
            <a:avLst/>
          </a:prstGeom>
          <a:ln>
            <a:solidFill>
              <a:srgbClr val="AF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072533"/>
              </p:ext>
            </p:extLst>
          </p:nvPr>
        </p:nvGraphicFramePr>
        <p:xfrm>
          <a:off x="2638690" y="844304"/>
          <a:ext cx="6194304" cy="3768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5346">
                  <a:extLst>
                    <a:ext uri="{9D8B030D-6E8A-4147-A177-3AD203B41FA5}">
                      <a16:colId xmlns:a16="http://schemas.microsoft.com/office/drawing/2014/main" val="947522003"/>
                    </a:ext>
                  </a:extLst>
                </a:gridCol>
                <a:gridCol w="2663019">
                  <a:extLst>
                    <a:ext uri="{9D8B030D-6E8A-4147-A177-3AD203B41FA5}">
                      <a16:colId xmlns:a16="http://schemas.microsoft.com/office/drawing/2014/main" val="2730553152"/>
                    </a:ext>
                  </a:extLst>
                </a:gridCol>
                <a:gridCol w="2265939">
                  <a:extLst>
                    <a:ext uri="{9D8B030D-6E8A-4147-A177-3AD203B41FA5}">
                      <a16:colId xmlns:a16="http://schemas.microsoft.com/office/drawing/2014/main" val="1005492894"/>
                    </a:ext>
                  </a:extLst>
                </a:gridCol>
              </a:tblGrid>
              <a:tr h="5828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 err="1">
                          <a:solidFill>
                            <a:schemeClr val="bg1"/>
                          </a:solidFill>
                          <a:effectLst/>
                        </a:rPr>
                        <a:t>Chatbot</a:t>
                      </a:r>
                      <a:r>
                        <a:rPr lang="en-GB" sz="1200" b="1" dirty="0">
                          <a:solidFill>
                            <a:schemeClr val="bg1"/>
                          </a:solidFill>
                          <a:effectLst/>
                        </a:rPr>
                        <a:t> Maturity Level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7577" marR="57577" marT="57577" marB="57577" anchor="ctr">
                    <a:solidFill>
                      <a:srgbClr val="00285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  <a:effectLst/>
                        </a:rPr>
                        <a:t>Characteristics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7577" marR="57577" marT="57577" marB="57577" anchor="ctr">
                    <a:solidFill>
                      <a:srgbClr val="00285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  <a:effectLst/>
                        </a:rPr>
                        <a:t>Target </a:t>
                      </a:r>
                      <a:r>
                        <a:rPr lang="en-GB" sz="1200" b="1" dirty="0" err="1" smtClean="0">
                          <a:solidFill>
                            <a:schemeClr val="bg1"/>
                          </a:solidFill>
                          <a:effectLst/>
                        </a:rPr>
                        <a:t>Chatbot</a:t>
                      </a:r>
                      <a:r>
                        <a:rPr lang="en-GB" sz="1200" b="1" dirty="0" smtClean="0">
                          <a:solidFill>
                            <a:schemeClr val="bg1"/>
                          </a:solidFill>
                          <a:effectLst/>
                        </a:rPr>
                        <a:t> Deployment </a:t>
                      </a:r>
                      <a:r>
                        <a:rPr lang="en-GB" sz="1200" b="1" dirty="0">
                          <a:solidFill>
                            <a:schemeClr val="bg1"/>
                          </a:solidFill>
                          <a:effectLst/>
                        </a:rPr>
                        <a:t>Opportunities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183" marR="62183" marT="0" marB="0" anchor="ctr">
                    <a:solidFill>
                      <a:srgbClr val="00285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610930"/>
                  </a:ext>
                </a:extLst>
              </a:tr>
              <a:tr h="1106538">
                <a:tc>
                  <a:txBody>
                    <a:bodyPr/>
                    <a:lstStyle/>
                    <a:p>
                      <a:pPr marL="22860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Immature</a:t>
                      </a: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</a:endParaRPr>
                    </a:p>
                  </a:txBody>
                  <a:tcPr marL="57577" marR="57577" marT="57577" marB="57577" anchor="ctr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513920" marR="0" lvl="1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No Natural Language Processing </a:t>
                      </a:r>
                      <a:r>
                        <a:rPr lang="en-GB" sz="1000" dirty="0" smtClean="0">
                          <a:effectLst/>
                          <a:latin typeface="+mn-lt"/>
                        </a:rPr>
                        <a:t>             (</a:t>
                      </a:r>
                      <a:r>
                        <a:rPr lang="en-GB" sz="1000" dirty="0">
                          <a:effectLst/>
                          <a:latin typeface="+mn-lt"/>
                        </a:rPr>
                        <a:t>NLP)</a:t>
                      </a:r>
                      <a:endParaRPr lang="en-US" sz="1000" dirty="0">
                        <a:effectLst/>
                        <a:latin typeface="+mn-lt"/>
                      </a:endParaRPr>
                    </a:p>
                    <a:p>
                      <a:pPr marL="513920" marR="0" lvl="1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No learning. The </a:t>
                      </a:r>
                      <a:r>
                        <a:rPr lang="en-GB" sz="1000" dirty="0" err="1">
                          <a:effectLst/>
                          <a:latin typeface="+mn-lt"/>
                        </a:rPr>
                        <a:t>chatbot</a:t>
                      </a:r>
                      <a:r>
                        <a:rPr lang="en-GB" sz="1000" dirty="0">
                          <a:effectLst/>
                          <a:latin typeface="+mn-lt"/>
                        </a:rPr>
                        <a:t> cannot </a:t>
                      </a:r>
                      <a:r>
                        <a:rPr lang="en-GB" sz="1000" dirty="0" smtClean="0">
                          <a:effectLst/>
                          <a:latin typeface="+mn-lt"/>
                        </a:rPr>
                        <a:t>             learn </a:t>
                      </a:r>
                      <a:r>
                        <a:rPr lang="en-GB" sz="1000" dirty="0">
                          <a:effectLst/>
                          <a:latin typeface="+mn-lt"/>
                        </a:rPr>
                        <a:t>by itself from its interactions </a:t>
                      </a:r>
                      <a:r>
                        <a:rPr lang="en-GB" sz="1000" dirty="0" smtClean="0">
                          <a:effectLst/>
                          <a:latin typeface="+mn-lt"/>
                        </a:rPr>
                        <a:t>           with </a:t>
                      </a:r>
                      <a:r>
                        <a:rPr lang="en-GB" sz="1000" dirty="0">
                          <a:effectLst/>
                          <a:latin typeface="+mn-lt"/>
                        </a:rPr>
                        <a:t>customers</a:t>
                      </a: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</a:endParaRPr>
                    </a:p>
                  </a:txBody>
                  <a:tcPr marL="16121" marR="16121" marT="57577" marB="57577" anchor="ctr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Simple Q&amp;A</a:t>
                      </a: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</a:endParaRPr>
                    </a:p>
                  </a:txBody>
                  <a:tcPr marL="62183" marR="62183" marT="0" marB="0" anchor="ctr">
                    <a:solidFill>
                      <a:srgbClr val="9BC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057178"/>
                  </a:ext>
                </a:extLst>
              </a:tr>
              <a:tr h="519727">
                <a:tc>
                  <a:txBody>
                    <a:bodyPr/>
                    <a:lstStyle/>
                    <a:p>
                      <a:pPr marL="22860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Infant</a:t>
                      </a: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</a:endParaRPr>
                    </a:p>
                  </a:txBody>
                  <a:tcPr marL="57577" marR="57577" marT="57577" marB="57577" anchor="ctr"/>
                </a:tc>
                <a:tc>
                  <a:txBody>
                    <a:bodyPr/>
                    <a:lstStyle/>
                    <a:p>
                      <a:pPr marL="513920" marR="0" lvl="1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  <a:latin typeface="+mn-lt"/>
                        </a:rPr>
                        <a:t>Simple NLP</a:t>
                      </a:r>
                      <a:endParaRPr lang="en-US" sz="1000">
                        <a:effectLst/>
                        <a:latin typeface="+mn-lt"/>
                      </a:endParaRPr>
                    </a:p>
                    <a:p>
                      <a:pPr marL="513920" marR="0" lvl="1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  <a:latin typeface="+mn-lt"/>
                        </a:rPr>
                        <a:t>No learning</a:t>
                      </a:r>
                      <a:endParaRPr lang="en-US" sz="1000">
                        <a:effectLst/>
                        <a:latin typeface="+mn-lt"/>
                        <a:ea typeface="Arial" panose="020B0604020202020204" pitchFamily="34" charset="0"/>
                      </a:endParaRPr>
                    </a:p>
                  </a:txBody>
                  <a:tcPr marL="16121" marR="16121" marT="57577" marB="57577" anchor="ctr"/>
                </a:tc>
                <a:tc>
                  <a:txBody>
                    <a:bodyPr/>
                    <a:lstStyle/>
                    <a:p>
                      <a:pPr marL="22860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Simple Q&amp;A + actions</a:t>
                      </a: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</a:endParaRPr>
                    </a:p>
                  </a:txBody>
                  <a:tcPr marL="62183" marR="62183" marT="0" marB="0" anchor="ctr"/>
                </a:tc>
                <a:extLst>
                  <a:ext uri="{0D108BD9-81ED-4DB2-BD59-A6C34878D82A}">
                    <a16:rowId xmlns:a16="http://schemas.microsoft.com/office/drawing/2014/main" val="4042984674"/>
                  </a:ext>
                </a:extLst>
              </a:tr>
              <a:tr h="519727">
                <a:tc>
                  <a:txBody>
                    <a:bodyPr/>
                    <a:lstStyle/>
                    <a:p>
                      <a:pPr marL="22860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Mature</a:t>
                      </a: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</a:endParaRPr>
                    </a:p>
                  </a:txBody>
                  <a:tcPr marL="57577" marR="57577" marT="57577" marB="57577" anchor="ctr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513920" marR="0" lvl="1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NLP</a:t>
                      </a:r>
                      <a:endParaRPr lang="en-US" sz="1000" dirty="0">
                        <a:effectLst/>
                        <a:latin typeface="+mn-lt"/>
                      </a:endParaRPr>
                    </a:p>
                    <a:p>
                      <a:pPr marL="513920" marR="0" lvl="1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Supervised learning</a:t>
                      </a: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</a:endParaRPr>
                    </a:p>
                  </a:txBody>
                  <a:tcPr marL="16121" marR="16121" marT="57577" marB="57577" anchor="ctr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Moderate conversation</a:t>
                      </a: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</a:endParaRPr>
                    </a:p>
                  </a:txBody>
                  <a:tcPr marL="62183" marR="62183" marT="0" marB="0" anchor="ctr">
                    <a:solidFill>
                      <a:srgbClr val="9BC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854821"/>
                  </a:ext>
                </a:extLst>
              </a:tr>
              <a:tr h="519727">
                <a:tc>
                  <a:txBody>
                    <a:bodyPr/>
                    <a:lstStyle/>
                    <a:p>
                      <a:pPr marL="22860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Advanced</a:t>
                      </a: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</a:endParaRPr>
                    </a:p>
                  </a:txBody>
                  <a:tcPr marL="57577" marR="57577" marT="57577" marB="57577" anchor="ctr"/>
                </a:tc>
                <a:tc>
                  <a:txBody>
                    <a:bodyPr/>
                    <a:lstStyle/>
                    <a:p>
                      <a:pPr marL="513920" marR="0" lvl="1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  <a:latin typeface="+mn-lt"/>
                        </a:rPr>
                        <a:t>NLP + context</a:t>
                      </a:r>
                      <a:endParaRPr lang="en-US" sz="1000">
                        <a:effectLst/>
                        <a:latin typeface="+mn-lt"/>
                      </a:endParaRPr>
                    </a:p>
                    <a:p>
                      <a:pPr marL="513920" marR="0" lvl="1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  <a:latin typeface="+mn-lt"/>
                        </a:rPr>
                        <a:t>Self-learning</a:t>
                      </a:r>
                      <a:endParaRPr lang="en-US" sz="1000">
                        <a:effectLst/>
                        <a:latin typeface="+mn-lt"/>
                        <a:ea typeface="Arial" panose="020B0604020202020204" pitchFamily="34" charset="0"/>
                      </a:endParaRPr>
                    </a:p>
                  </a:txBody>
                  <a:tcPr marL="16121" marR="16121" marT="57577" marB="57577" anchor="ctr"/>
                </a:tc>
                <a:tc>
                  <a:txBody>
                    <a:bodyPr/>
                    <a:lstStyle/>
                    <a:p>
                      <a:pPr marL="22860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Intelligent conversation</a:t>
                      </a: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</a:endParaRPr>
                    </a:p>
                  </a:txBody>
                  <a:tcPr marL="62183" marR="62183" marT="0" marB="0" anchor="ctr"/>
                </a:tc>
                <a:extLst>
                  <a:ext uri="{0D108BD9-81ED-4DB2-BD59-A6C34878D82A}">
                    <a16:rowId xmlns:a16="http://schemas.microsoft.com/office/drawing/2014/main" val="3258547366"/>
                  </a:ext>
                </a:extLst>
              </a:tr>
              <a:tr h="519727">
                <a:tc>
                  <a:txBody>
                    <a:bodyPr/>
                    <a:lstStyle/>
                    <a:p>
                      <a:pPr marL="22860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+mn-lt"/>
                        </a:rPr>
                        <a:t>Futuristic</a:t>
                      </a:r>
                      <a:endParaRPr lang="en-GB" sz="1000" baseline="0" dirty="0" smtClean="0">
                        <a:effectLst/>
                        <a:latin typeface="+mn-lt"/>
                      </a:endParaRPr>
                    </a:p>
                    <a:p>
                      <a:pPr marL="22860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+mn-lt"/>
                        </a:rPr>
                        <a:t>research </a:t>
                      </a:r>
                      <a:r>
                        <a:rPr lang="en-GB" sz="1000" dirty="0">
                          <a:effectLst/>
                          <a:latin typeface="+mn-lt"/>
                        </a:rPr>
                        <a:t>areas</a:t>
                      </a: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</a:endParaRPr>
                    </a:p>
                  </a:txBody>
                  <a:tcPr marL="57577" marR="57577" marT="57577" marB="57577" anchor="ctr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513920" marR="0" lvl="1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NLP + context + emotion</a:t>
                      </a:r>
                      <a:endParaRPr lang="en-US" sz="1000" dirty="0">
                        <a:effectLst/>
                        <a:latin typeface="+mn-lt"/>
                      </a:endParaRPr>
                    </a:p>
                    <a:p>
                      <a:pPr marL="513920" marR="0" lvl="1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Self-learning</a:t>
                      </a: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</a:endParaRPr>
                    </a:p>
                  </a:txBody>
                  <a:tcPr marL="16121" marR="16121" marT="57577" marB="57577" anchor="ctr">
                    <a:solidFill>
                      <a:srgbClr val="9BCBEB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Fluent conversation</a:t>
                      </a: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</a:endParaRPr>
                    </a:p>
                  </a:txBody>
                  <a:tcPr marL="62183" marR="62183" marT="0" marB="0" anchor="ctr">
                    <a:solidFill>
                      <a:srgbClr val="9BC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785056"/>
                  </a:ext>
                </a:extLst>
              </a:tr>
            </a:tbl>
          </a:graphicData>
        </a:graphic>
      </p:graphicFrame>
      <p:sp>
        <p:nvSpPr>
          <p:cNvPr id="11" name="Title 1"/>
          <p:cNvSpPr txBox="1">
            <a:spLocks/>
          </p:cNvSpPr>
          <p:nvPr/>
        </p:nvSpPr>
        <p:spPr>
          <a:xfrm>
            <a:off x="225494" y="3784494"/>
            <a:ext cx="1887963" cy="828130"/>
          </a:xfrm>
          <a:prstGeom prst="rect">
            <a:avLst/>
          </a:prstGeom>
        </p:spPr>
        <p:txBody>
          <a:bodyPr vert="horz" lIns="68508" tIns="34289" rIns="68508" bIns="34289" rtlCol="0" anchor="ctr"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Playfair Display" panose="00000500000000000000" pitchFamily="50" charset="0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GB" sz="11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You </a:t>
            </a:r>
            <a:r>
              <a:rPr lang="en-GB" sz="1100" b="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can use this </a:t>
            </a:r>
            <a:r>
              <a:rPr lang="en-GB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Chatbot</a:t>
            </a:r>
            <a:r>
              <a:rPr lang="en-GB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Maturity </a:t>
            </a:r>
            <a:r>
              <a:rPr lang="en-GB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Matrix </a:t>
            </a:r>
            <a:r>
              <a:rPr lang="en-GB" sz="1100" b="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to evaluate your </a:t>
            </a:r>
            <a:r>
              <a:rPr lang="en-GB" sz="11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readiness</a:t>
            </a:r>
          </a:p>
          <a:p>
            <a:pPr>
              <a:lnSpc>
                <a:spcPct val="100000"/>
              </a:lnSpc>
            </a:pPr>
            <a:r>
              <a:rPr lang="en-GB" sz="11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and </a:t>
            </a:r>
            <a:r>
              <a:rPr lang="en-GB" sz="1100" b="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target early success.</a:t>
            </a:r>
            <a:endParaRPr lang="en-US" sz="1100" b="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2170980" y="2541370"/>
            <a:ext cx="213430" cy="436411"/>
            <a:chOff x="5978482" y="1840230"/>
            <a:chExt cx="1512168" cy="3092012"/>
          </a:xfrm>
          <a:solidFill>
            <a:srgbClr val="D0DEBB"/>
          </a:solidFill>
        </p:grpSpPr>
        <p:sp>
          <p:nvSpPr>
            <p:cNvPr id="26" name="Diagonal Stripe 25"/>
            <p:cNvSpPr/>
            <p:nvPr/>
          </p:nvSpPr>
          <p:spPr>
            <a:xfrm>
              <a:off x="5978482" y="3420074"/>
              <a:ext cx="1512168" cy="1512168"/>
            </a:xfrm>
            <a:prstGeom prst="diagStripe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91440" rIns="91440" bIns="91440" rtlCol="0" anchor="ctr">
              <a:noAutofit/>
            </a:bodyPr>
            <a:lstStyle/>
            <a:p>
              <a:pPr algn="ctr"/>
              <a:endParaRPr lang="en-US" sz="1200" err="1">
                <a:solidFill>
                  <a:schemeClr val="tx2"/>
                </a:solidFill>
                <a:latin typeface="Raleway" panose="020B0503030101060003" pitchFamily="34" charset="0"/>
              </a:endParaRPr>
            </a:p>
          </p:txBody>
        </p:sp>
        <p:sp>
          <p:nvSpPr>
            <p:cNvPr id="27" name="Diagonal Stripe 26"/>
            <p:cNvSpPr/>
            <p:nvPr/>
          </p:nvSpPr>
          <p:spPr>
            <a:xfrm flipV="1">
              <a:off x="5978482" y="1840230"/>
              <a:ext cx="1512168" cy="1512168"/>
            </a:xfrm>
            <a:prstGeom prst="diagStripe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91440" rIns="91440" bIns="91440" rtlCol="0" anchor="ctr">
              <a:noAutofit/>
            </a:bodyPr>
            <a:lstStyle/>
            <a:p>
              <a:pPr algn="ctr"/>
              <a:endParaRPr lang="en-US" sz="1200" err="1">
                <a:solidFill>
                  <a:schemeClr val="tx2"/>
                </a:solidFill>
                <a:latin typeface="Raleway" panose="020B0503030101060003" pitchFamily="34" charset="0"/>
              </a:endParaRPr>
            </a:p>
          </p:txBody>
        </p:sp>
      </p:grpSp>
      <p:sp>
        <p:nvSpPr>
          <p:cNvPr id="30" name="Title 1"/>
          <p:cNvSpPr txBox="1">
            <a:spLocks/>
          </p:cNvSpPr>
          <p:nvPr/>
        </p:nvSpPr>
        <p:spPr>
          <a:xfrm>
            <a:off x="225494" y="929962"/>
            <a:ext cx="1887963" cy="761202"/>
          </a:xfrm>
          <a:prstGeom prst="rect">
            <a:avLst/>
          </a:prstGeom>
        </p:spPr>
        <p:txBody>
          <a:bodyPr vert="horz" lIns="68508" tIns="34289" rIns="68508" bIns="34289" rtlCol="0" anchor="ctr"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Playfair Display" panose="00000500000000000000" pitchFamily="50" charset="0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GB" sz="11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Start your </a:t>
            </a:r>
            <a:r>
              <a:rPr lang="en-GB" sz="11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chatbot</a:t>
            </a:r>
            <a:r>
              <a:rPr lang="en-GB" sz="1100" b="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journey where it is most contextually relevant to your business and customer service </a:t>
            </a:r>
            <a:r>
              <a:rPr lang="en-GB" sz="11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objectives.</a:t>
            </a:r>
            <a:endParaRPr lang="en-US" sz="1100" b="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211513" y="1807186"/>
            <a:ext cx="1904779" cy="1904779"/>
          </a:xfrm>
          <a:prstGeom prst="ellipse">
            <a:avLst/>
          </a:prstGeom>
          <a:solidFill>
            <a:srgbClr val="D0DEBB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782" y="2132838"/>
            <a:ext cx="1387581" cy="130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770826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3"/>
</p:tagLst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51768</TotalTime>
  <Words>107</Words>
  <Application>Microsoft Office PowerPoint</Application>
  <PresentationFormat>On-screen Show (16:9)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Georgia</vt:lpstr>
      <vt:lpstr>Raleway</vt:lpstr>
      <vt:lpstr>Times New Roman</vt:lpstr>
      <vt:lpstr>5_Office Theme</vt:lpstr>
      <vt:lpstr>Table #1: Chatbot maturity matrix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archana.meenakshi</dc:creator>
  <cp:lastModifiedBy>Saptarshi Chaudhury</cp:lastModifiedBy>
  <cp:revision>2021</cp:revision>
  <dcterms:created xsi:type="dcterms:W3CDTF">2013-05-15T18:04:49Z</dcterms:created>
  <dcterms:modified xsi:type="dcterms:W3CDTF">2020-02-06T06:18:33Z</dcterms:modified>
</cp:coreProperties>
</file>